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41"/>
  </p:notesMasterIdLst>
  <p:sldIdLst>
    <p:sldId id="256" r:id="rId5"/>
    <p:sldId id="336" r:id="rId6"/>
    <p:sldId id="262" r:id="rId7"/>
    <p:sldId id="308" r:id="rId8"/>
    <p:sldId id="306" r:id="rId9"/>
    <p:sldId id="309" r:id="rId10"/>
    <p:sldId id="311" r:id="rId11"/>
    <p:sldId id="305" r:id="rId12"/>
    <p:sldId id="340" r:id="rId13"/>
    <p:sldId id="334" r:id="rId14"/>
    <p:sldId id="314" r:id="rId15"/>
    <p:sldId id="323" r:id="rId16"/>
    <p:sldId id="315" r:id="rId17"/>
    <p:sldId id="324" r:id="rId18"/>
    <p:sldId id="317" r:id="rId19"/>
    <p:sldId id="342" r:id="rId20"/>
    <p:sldId id="318" r:id="rId21"/>
    <p:sldId id="343" r:id="rId22"/>
    <p:sldId id="319" r:id="rId23"/>
    <p:sldId id="344" r:id="rId24"/>
    <p:sldId id="320" r:id="rId25"/>
    <p:sldId id="345" r:id="rId26"/>
    <p:sldId id="330" r:id="rId27"/>
    <p:sldId id="341" r:id="rId28"/>
    <p:sldId id="333" r:id="rId29"/>
    <p:sldId id="337" r:id="rId30"/>
    <p:sldId id="338" r:id="rId31"/>
    <p:sldId id="346" r:id="rId32"/>
    <p:sldId id="339" r:id="rId33"/>
    <p:sldId id="263" r:id="rId34"/>
    <p:sldId id="325" r:id="rId35"/>
    <p:sldId id="322" r:id="rId36"/>
    <p:sldId id="329" r:id="rId37"/>
    <p:sldId id="331" r:id="rId38"/>
    <p:sldId id="332" r:id="rId39"/>
    <p:sldId id="335" r:id="rId40"/>
  </p:sldIdLst>
  <p:sldSz cx="9144000" cy="5143500" type="screen16x9"/>
  <p:notesSz cx="6858000" cy="9144000"/>
  <p:embeddedFontLst>
    <p:embeddedFont>
      <p:font typeface="Montserrat" panose="020B0604020202020204" charset="0"/>
      <p:regular r:id="rId42"/>
      <p:bold r:id="rId43"/>
      <p:italic r:id="rId44"/>
      <p:boldItalic r:id="rId45"/>
    </p:embeddedFont>
    <p:embeddedFont>
      <p:font typeface="Montserrat ExtraBold" panose="020B0604020202020204" charset="0"/>
      <p:bold r:id="rId46"/>
      <p:boldItalic r:id="rId47"/>
    </p:embeddedFont>
    <p:embeddedFont>
      <p:font typeface="Montserrat ExtraLight"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A7"/>
    <a:srgbClr val="000000"/>
    <a:srgbClr val="FFFF96"/>
    <a:srgbClr val="FF8C00"/>
    <a:srgbClr val="FFFF00"/>
    <a:srgbClr val="FF0000"/>
    <a:srgbClr val="FFAB40"/>
    <a:srgbClr val="FFFFFF"/>
    <a:srgbClr val="B9B93A"/>
    <a:srgbClr val="B9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020DE0-F337-4597-9CCA-5D7104439230}" v="2434" dt="2021-07-18T20:12:05.855"/>
    <p1510:client id="{681CED33-BFB7-44FE-BDF8-EC7FA26FBC60}" v="4498" dt="2021-07-18T20:06:49.840"/>
  </p1510:revLst>
</p1510:revInfo>
</file>

<file path=ppt/tableStyles.xml><?xml version="1.0" encoding="utf-8"?>
<a:tblStyleLst xmlns:a="http://schemas.openxmlformats.org/drawingml/2006/main" def="{062B89E7-166C-41B7-AC0B-4D2A5A0F7C26}">
  <a:tblStyle styleId="{062B89E7-166C-41B7-AC0B-4D2A5A0F7C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4.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3.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2.fntdata"/><Relationship Id="rId48" Type="http://schemas.openxmlformats.org/officeDocument/2006/relationships/font" Target="fonts/font7.fntdata"/><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notesMaster" Target="notesMasters/notesMaster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822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7491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6629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79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188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595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896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198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57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692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03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797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435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22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867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089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885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7f9262ee2f_0_26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7f9262ee2f_0_26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669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665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383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f9262ee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f9262ee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8907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992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406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2924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688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7f9262ee2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7f9262ee2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80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454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682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754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98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36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882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2" name="Google Shape;62;p17"/>
          <p:cNvSpPr txBox="1">
            <a:spLocks noGrp="1"/>
          </p:cNvSpPr>
          <p:nvPr>
            <p:ph type="subTitle" idx="1"/>
          </p:nvPr>
        </p:nvSpPr>
        <p:spPr>
          <a:xfrm>
            <a:off x="1937338"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3" name="Google Shape;63;p17"/>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4" name="Google Shape;64;p17"/>
          <p:cNvSpPr txBox="1">
            <a:spLocks noGrp="1"/>
          </p:cNvSpPr>
          <p:nvPr>
            <p:ph type="subTitle" idx="3"/>
          </p:nvPr>
        </p:nvSpPr>
        <p:spPr>
          <a:xfrm>
            <a:off x="4816563" y="3148075"/>
            <a:ext cx="23901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5" name="Google Shape;65;p1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89838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4" name="Google Shape;94;p25"/>
          <p:cNvSpPr txBox="1">
            <a:spLocks noGrp="1"/>
          </p:cNvSpPr>
          <p:nvPr>
            <p:ph type="subTitle" idx="1"/>
          </p:nvPr>
        </p:nvSpPr>
        <p:spPr>
          <a:xfrm>
            <a:off x="89838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5" name="Google Shape;95;p25"/>
          <p:cNvSpPr txBox="1">
            <a:spLocks noGrp="1"/>
          </p:cNvSpPr>
          <p:nvPr>
            <p:ph type="title" idx="3"/>
          </p:nvPr>
        </p:nvSpPr>
        <p:spPr>
          <a:xfrm>
            <a:off x="279026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6" name="Google Shape;96;p25"/>
          <p:cNvSpPr txBox="1">
            <a:spLocks noGrp="1"/>
          </p:cNvSpPr>
          <p:nvPr>
            <p:ph type="subTitle" idx="4"/>
          </p:nvPr>
        </p:nvSpPr>
        <p:spPr>
          <a:xfrm>
            <a:off x="279026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7" name="Google Shape;97;p25"/>
          <p:cNvSpPr txBox="1">
            <a:spLocks noGrp="1"/>
          </p:cNvSpPr>
          <p:nvPr>
            <p:ph type="title" idx="5"/>
          </p:nvPr>
        </p:nvSpPr>
        <p:spPr>
          <a:xfrm>
            <a:off x="4682136"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98" name="Google Shape;98;p25"/>
          <p:cNvSpPr txBox="1">
            <a:spLocks noGrp="1"/>
          </p:cNvSpPr>
          <p:nvPr>
            <p:ph type="subTitle" idx="6"/>
          </p:nvPr>
        </p:nvSpPr>
        <p:spPr>
          <a:xfrm>
            <a:off x="4682139"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99" name="Google Shape;99;p25"/>
          <p:cNvSpPr txBox="1">
            <a:spLocks noGrp="1"/>
          </p:cNvSpPr>
          <p:nvPr>
            <p:ph type="title" idx="7"/>
          </p:nvPr>
        </p:nvSpPr>
        <p:spPr>
          <a:xfrm>
            <a:off x="6574011" y="3052625"/>
            <a:ext cx="16716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00" name="Google Shape;100;p25"/>
          <p:cNvSpPr txBox="1">
            <a:spLocks noGrp="1"/>
          </p:cNvSpPr>
          <p:nvPr>
            <p:ph type="subTitle" idx="8"/>
          </p:nvPr>
        </p:nvSpPr>
        <p:spPr>
          <a:xfrm>
            <a:off x="6574014" y="3558837"/>
            <a:ext cx="1671600" cy="115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3" r:id="rId6"/>
    <p:sldLayoutId id="2147483665" r:id="rId7"/>
    <p:sldLayoutId id="214748367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242869"/>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it-IT"/>
              <a:t>Do </a:t>
            </a:r>
            <a:r>
              <a:rPr lang="it-IT" err="1"/>
              <a:t>It</a:t>
            </a:r>
            <a:r>
              <a:rPr lang="it-IT"/>
              <a:t> </a:t>
            </a:r>
            <a:r>
              <a:rPr lang="it-IT" err="1"/>
              <a:t>Safe</a:t>
            </a:r>
            <a:endParaRPr lang="it-IT"/>
          </a:p>
        </p:txBody>
      </p:sp>
      <p:sp>
        <p:nvSpPr>
          <p:cNvPr id="163" name="Google Shape;163;p38"/>
          <p:cNvSpPr txBox="1">
            <a:spLocks noGrp="1"/>
          </p:cNvSpPr>
          <p:nvPr>
            <p:ph type="subTitle" idx="1"/>
          </p:nvPr>
        </p:nvSpPr>
        <p:spPr>
          <a:xfrm>
            <a:off x="2044200" y="3201673"/>
            <a:ext cx="5055600" cy="107457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Paolo Gasparro</a:t>
            </a:r>
          </a:p>
          <a:p>
            <a:pPr marL="0" lvl="0" indent="0" algn="ctr" rtl="0">
              <a:spcBef>
                <a:spcPts val="0"/>
              </a:spcBef>
              <a:spcAft>
                <a:spcPts val="0"/>
              </a:spcAft>
              <a:buNone/>
            </a:pPr>
            <a:r>
              <a:rPr lang="it-IT"/>
              <a:t>Giovanni Forleo</a:t>
            </a:r>
          </a:p>
          <a:p>
            <a:pPr marL="0" lvl="0" indent="0" algn="ctr" rtl="0">
              <a:spcBef>
                <a:spcPts val="0"/>
              </a:spcBef>
              <a:spcAft>
                <a:spcPts val="0"/>
              </a:spcAft>
              <a:buNone/>
            </a:pPr>
            <a:r>
              <a:rPr lang="it-IT"/>
              <a:t>Ardavan Shahoveisi</a:t>
            </a:r>
          </a:p>
          <a:p>
            <a:pPr marL="0" lvl="0" indent="0" algn="ctr" rtl="0">
              <a:spcBef>
                <a:spcPts val="0"/>
              </a:spcBef>
              <a:spcAft>
                <a:spcPts val="0"/>
              </a:spcAft>
              <a:buNone/>
            </a:pPr>
            <a:r>
              <a:rPr lang="it-IT"/>
              <a:t>Karthikeyan Muppuri</a:t>
            </a:r>
          </a:p>
        </p:txBody>
      </p:sp>
      <p:sp>
        <p:nvSpPr>
          <p:cNvPr id="164" name="Google Shape;164;p38"/>
          <p:cNvSpPr txBox="1">
            <a:spLocks noGrp="1"/>
          </p:cNvSpPr>
          <p:nvPr>
            <p:ph type="ctrTitle"/>
          </p:nvPr>
        </p:nvSpPr>
        <p:spPr>
          <a:xfrm>
            <a:off x="0" y="2090113"/>
            <a:ext cx="9144000" cy="907496"/>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rtl="0">
              <a:spcBef>
                <a:spcPts val="0"/>
              </a:spcBef>
              <a:spcAft>
                <a:spcPts val="0"/>
              </a:spcAft>
              <a:buNone/>
            </a:pPr>
            <a:r>
              <a:rPr lang="en" sz="2200" b="0">
                <a:latin typeface="Montserrat ExtraLight"/>
                <a:ea typeface="Montserrat ExtraLight"/>
                <a:cs typeface="Montserrat ExtraLight"/>
                <a:sym typeface="Montserrat ExtraLight"/>
              </a:rPr>
              <a:t>Secure Software Engineering </a:t>
            </a: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Case Study</a:t>
            </a:r>
            <a:br>
              <a:rPr lang="en" sz="2200" b="0">
                <a:latin typeface="Montserrat ExtraLight"/>
                <a:ea typeface="Montserrat ExtraLight"/>
                <a:cs typeface="Montserrat ExtraLight"/>
                <a:sym typeface="Montserrat ExtraLight"/>
              </a:rPr>
            </a:br>
            <a:r>
              <a:rPr lang="en" sz="2200" b="0">
                <a:latin typeface="Montserrat ExtraLight"/>
                <a:ea typeface="Montserrat ExtraLight"/>
                <a:cs typeface="Montserrat ExtraLight"/>
                <a:sym typeface="Montserrat ExtraLight"/>
              </a:rPr>
              <a:t>A.A. 2020/2021</a:t>
            </a:r>
            <a:endParaRPr sz="2200" b="0">
              <a:latin typeface="Montserrat ExtraLight"/>
              <a:ea typeface="Montserrat ExtraLight"/>
              <a:cs typeface="Montserrat ExtraLight"/>
              <a:sym typeface="Montserrat ExtraLight"/>
            </a:endParaRPr>
          </a:p>
        </p:txBody>
      </p:sp>
      <p:cxnSp>
        <p:nvCxnSpPr>
          <p:cNvPr id="165" name="Google Shape;165;p38"/>
          <p:cNvCxnSpPr/>
          <p:nvPr/>
        </p:nvCxnSpPr>
        <p:spPr>
          <a:xfrm>
            <a:off x="3190500" y="185794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37977" y="1956362"/>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VULNERABILITIES ANALYSIS</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37977" y="2675385"/>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Static code analysis has been performed using Fortify SCA scan tool.</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39567" y="1821542"/>
            <a:ext cx="0" cy="1603829"/>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 name="Elemento grafico 2" descr="Avviso con riempimento a tinta unita">
            <a:extLst>
              <a:ext uri="{FF2B5EF4-FFF2-40B4-BE49-F238E27FC236}">
                <a16:creationId xmlns:a16="http://schemas.microsoft.com/office/drawing/2014/main" id="{645667DF-CF6A-4482-97F5-9B052097E0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1635" y="2027452"/>
            <a:ext cx="1295866" cy="1295866"/>
          </a:xfrm>
          <a:prstGeom prst="rect">
            <a:avLst/>
          </a:prstGeom>
        </p:spPr>
      </p:pic>
    </p:spTree>
    <p:extLst>
      <p:ext uri="{BB962C8B-B14F-4D97-AF65-F5344CB8AC3E}">
        <p14:creationId xmlns:p14="http://schemas.microsoft.com/office/powerpoint/2010/main" val="1282846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INITIAL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4F1EFF2F-D3A8-44B0-A60E-F147023AF8DE}"/>
              </a:ext>
            </a:extLst>
          </p:cNvPr>
          <p:cNvSpPr txBox="1"/>
          <p:nvPr/>
        </p:nvSpPr>
        <p:spPr>
          <a:xfrm>
            <a:off x="3492529" y="2495078"/>
            <a:ext cx="2418180" cy="338554"/>
          </a:xfrm>
          <a:prstGeom prst="rect">
            <a:avLst/>
          </a:prstGeom>
          <a:noFill/>
        </p:spPr>
        <p:txBody>
          <a:bodyPr wrap="square">
            <a:spAutoFit/>
          </a:bodyPr>
          <a:lstStyle/>
          <a:p>
            <a:r>
              <a:rPr kumimoji="0" lang="en" sz="1600" b="0" i="0" u="none" strike="noStrike" kern="0" cap="none" spc="0" normalizeH="0" baseline="0" noProof="0">
                <a:ln>
                  <a:noFill/>
                </a:ln>
                <a:solidFill>
                  <a:srgbClr val="FFAB40"/>
                </a:solidFill>
                <a:effectLst/>
                <a:uLnTx/>
                <a:uFillTx/>
                <a:latin typeface="Montserrat"/>
                <a:sym typeface="Montserrat"/>
              </a:rPr>
              <a:t>Issues by Priority</a:t>
            </a:r>
            <a:endParaRPr lang="en-GB"/>
          </a:p>
        </p:txBody>
      </p:sp>
      <p:sp>
        <p:nvSpPr>
          <p:cNvPr id="25" name="Google Shape;178;p40">
            <a:extLst>
              <a:ext uri="{FF2B5EF4-FFF2-40B4-BE49-F238E27FC236}">
                <a16:creationId xmlns:a16="http://schemas.microsoft.com/office/drawing/2014/main" id="{F26174A7-9484-4E01-97FC-EC5882EDA1C7}"/>
              </a:ext>
            </a:extLst>
          </p:cNvPr>
          <p:cNvSpPr txBox="1">
            <a:spLocks/>
          </p:cNvSpPr>
          <p:nvPr/>
        </p:nvSpPr>
        <p:spPr>
          <a:xfrm>
            <a:off x="597872"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240</a:t>
            </a:r>
            <a:endParaRPr lang="en">
              <a:solidFill>
                <a:schemeClr val="bg1"/>
              </a:solidFill>
            </a:endParaRPr>
          </a:p>
        </p:txBody>
      </p:sp>
      <p:sp>
        <p:nvSpPr>
          <p:cNvPr id="26" name="Google Shape;179;p40">
            <a:extLst>
              <a:ext uri="{FF2B5EF4-FFF2-40B4-BE49-F238E27FC236}">
                <a16:creationId xmlns:a16="http://schemas.microsoft.com/office/drawing/2014/main" id="{3E0855CE-A78A-47AD-9C1C-16A2971248C9}"/>
              </a:ext>
            </a:extLst>
          </p:cNvPr>
          <p:cNvSpPr txBox="1">
            <a:spLocks/>
          </p:cNvSpPr>
          <p:nvPr/>
        </p:nvSpPr>
        <p:spPr>
          <a:xfrm>
            <a:off x="2634619" y="3874793"/>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sz="1800">
                <a:solidFill>
                  <a:srgbClr val="FF8C00"/>
                </a:solidFill>
              </a:rPr>
              <a:t>HIGH</a:t>
            </a:r>
            <a:endParaRPr lang="it-IT">
              <a:solidFill>
                <a:srgbClr val="FF8C00"/>
              </a:solidFill>
            </a:endParaRPr>
          </a:p>
        </p:txBody>
      </p:sp>
      <p:sp>
        <p:nvSpPr>
          <p:cNvPr id="28" name="Google Shape;181;p40">
            <a:extLst>
              <a:ext uri="{FF2B5EF4-FFF2-40B4-BE49-F238E27FC236}">
                <a16:creationId xmlns:a16="http://schemas.microsoft.com/office/drawing/2014/main" id="{1406431A-727D-4401-BC08-490DF3D1E366}"/>
              </a:ext>
            </a:extLst>
          </p:cNvPr>
          <p:cNvSpPr txBox="1">
            <a:spLocks/>
          </p:cNvSpPr>
          <p:nvPr/>
        </p:nvSpPr>
        <p:spPr>
          <a:xfrm>
            <a:off x="4701631" y="3878051"/>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00"/>
                </a:solidFill>
                <a:effectLst/>
                <a:uLnTx/>
                <a:uFillTx/>
                <a:latin typeface="Montserrat ExtraBold"/>
                <a:sym typeface="Montserrat ExtraBold"/>
              </a:rPr>
              <a:t>MEDIUM</a:t>
            </a:r>
            <a:endParaRPr lang="it-IT">
              <a:solidFill>
                <a:srgbClr val="FFFF00"/>
              </a:solidFill>
            </a:endParaRPr>
          </a:p>
        </p:txBody>
      </p:sp>
      <p:sp>
        <p:nvSpPr>
          <p:cNvPr id="30" name="Google Shape;183;p40">
            <a:extLst>
              <a:ext uri="{FF2B5EF4-FFF2-40B4-BE49-F238E27FC236}">
                <a16:creationId xmlns:a16="http://schemas.microsoft.com/office/drawing/2014/main" id="{0AE07AAC-6BA8-488C-9BE7-E35D89E7EB21}"/>
              </a:ext>
            </a:extLst>
          </p:cNvPr>
          <p:cNvSpPr txBox="1">
            <a:spLocks/>
          </p:cNvSpPr>
          <p:nvPr/>
        </p:nvSpPr>
        <p:spPr>
          <a:xfrm>
            <a:off x="597869"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0000"/>
                </a:solidFill>
                <a:latin typeface="Montserrat ExtraBold"/>
                <a:sym typeface="Montserrat ExtraBold"/>
              </a:rPr>
              <a:t>CRITICAL</a:t>
            </a:r>
            <a:endParaRPr lang="it-IT">
              <a:solidFill>
                <a:srgbClr val="FF0000"/>
              </a:solidFill>
            </a:endParaRPr>
          </a:p>
        </p:txBody>
      </p:sp>
      <p:sp>
        <p:nvSpPr>
          <p:cNvPr id="32" name="Google Shape;185;p40">
            <a:extLst>
              <a:ext uri="{FF2B5EF4-FFF2-40B4-BE49-F238E27FC236}">
                <a16:creationId xmlns:a16="http://schemas.microsoft.com/office/drawing/2014/main" id="{0BB351C5-D475-469B-83D6-7BA4A0481255}"/>
              </a:ext>
            </a:extLst>
          </p:cNvPr>
          <p:cNvSpPr txBox="1">
            <a:spLocks/>
          </p:cNvSpPr>
          <p:nvPr/>
        </p:nvSpPr>
        <p:spPr>
          <a:xfrm>
            <a:off x="2634622" y="302991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113</a:t>
            </a:r>
            <a:endParaRPr lang="en">
              <a:solidFill>
                <a:schemeClr val="bg1"/>
              </a:solidFill>
            </a:endParaRPr>
          </a:p>
        </p:txBody>
      </p:sp>
      <p:sp>
        <p:nvSpPr>
          <p:cNvPr id="33" name="Google Shape;186;p40">
            <a:extLst>
              <a:ext uri="{FF2B5EF4-FFF2-40B4-BE49-F238E27FC236}">
                <a16:creationId xmlns:a16="http://schemas.microsoft.com/office/drawing/2014/main" id="{3F0FF1DA-CB6A-4772-80D8-4D6F48918EFD}"/>
              </a:ext>
            </a:extLst>
          </p:cNvPr>
          <p:cNvSpPr txBox="1">
            <a:spLocks/>
          </p:cNvSpPr>
          <p:nvPr/>
        </p:nvSpPr>
        <p:spPr>
          <a:xfrm>
            <a:off x="4701628" y="3033176"/>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4</a:t>
            </a:r>
            <a:endParaRPr lang="en">
              <a:solidFill>
                <a:schemeClr val="bg1"/>
              </a:solidFill>
            </a:endParaRPr>
          </a:p>
        </p:txBody>
      </p:sp>
      <p:cxnSp>
        <p:nvCxnSpPr>
          <p:cNvPr id="34" name="Google Shape;187;p40">
            <a:extLst>
              <a:ext uri="{FF2B5EF4-FFF2-40B4-BE49-F238E27FC236}">
                <a16:creationId xmlns:a16="http://schemas.microsoft.com/office/drawing/2014/main" id="{1AD6D529-23F8-472B-A629-F031B308C242}"/>
              </a:ext>
            </a:extLst>
          </p:cNvPr>
          <p:cNvCxnSpPr/>
          <p:nvPr/>
        </p:nvCxnSpPr>
        <p:spPr>
          <a:xfrm>
            <a:off x="1432772"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5" name="Google Shape;188;p40">
            <a:extLst>
              <a:ext uri="{FF2B5EF4-FFF2-40B4-BE49-F238E27FC236}">
                <a16:creationId xmlns:a16="http://schemas.microsoft.com/office/drawing/2014/main" id="{50948E54-91F0-4C3A-BF22-227C983BDAF5}"/>
              </a:ext>
            </a:extLst>
          </p:cNvPr>
          <p:cNvCxnSpPr/>
          <p:nvPr/>
        </p:nvCxnSpPr>
        <p:spPr>
          <a:xfrm>
            <a:off x="3469522" y="380537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6" name="Google Shape;189;p40">
            <a:extLst>
              <a:ext uri="{FF2B5EF4-FFF2-40B4-BE49-F238E27FC236}">
                <a16:creationId xmlns:a16="http://schemas.microsoft.com/office/drawing/2014/main" id="{047D1C3C-4DB8-4C8E-A6CE-4ABECCC9EAD9}"/>
              </a:ext>
            </a:extLst>
          </p:cNvPr>
          <p:cNvCxnSpPr/>
          <p:nvPr/>
        </p:nvCxnSpPr>
        <p:spPr>
          <a:xfrm>
            <a:off x="5536528" y="380863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0" name="TextBox 39">
            <a:extLst>
              <a:ext uri="{FF2B5EF4-FFF2-40B4-BE49-F238E27FC236}">
                <a16:creationId xmlns:a16="http://schemas.microsoft.com/office/drawing/2014/main" id="{67817771-44AC-4B7F-8A50-D69A3829CD1C}"/>
              </a:ext>
            </a:extLst>
          </p:cNvPr>
          <p:cNvSpPr txBox="1"/>
          <p:nvPr/>
        </p:nvSpPr>
        <p:spPr>
          <a:xfrm>
            <a:off x="938499" y="1404101"/>
            <a:ext cx="7822042"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Below there is the report containing all the </a:t>
            </a:r>
            <a:r>
              <a:rPr kumimoji="0" lang="en-US" sz="1600" b="1" i="0" u="none" strike="noStrike" kern="0" cap="none" spc="0" normalizeH="0" baseline="0" noProof="0">
                <a:ln>
                  <a:noFill/>
                </a:ln>
                <a:solidFill>
                  <a:srgbClr val="FFFFFF"/>
                </a:solidFill>
                <a:effectLst/>
                <a:uLnTx/>
                <a:uFillTx/>
                <a:latin typeface="Montserrat"/>
                <a:sym typeface="Montserrat"/>
              </a:rPr>
              <a:t>433</a:t>
            </a:r>
            <a:r>
              <a:rPr kumimoji="0" lang="en-US" sz="1400" b="0" i="0" u="none" strike="noStrike" kern="0" cap="none" spc="0" normalizeH="0" baseline="0" noProof="0">
                <a:ln>
                  <a:noFill/>
                </a:ln>
                <a:solidFill>
                  <a:srgbClr val="FFFFFF"/>
                </a:solidFill>
                <a:effectLst/>
                <a:uLnTx/>
                <a:uFillTx/>
                <a:latin typeface="Montserrat"/>
                <a:sym typeface="Montserrat"/>
              </a:rPr>
              <a:t> vulnerabilities </a:t>
            </a:r>
          </a:p>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revealed from the first scan (on the original system) categorized by business risk (Critical, High, Medium, and Low).</a:t>
            </a:r>
          </a:p>
        </p:txBody>
      </p:sp>
      <p:sp>
        <p:nvSpPr>
          <p:cNvPr id="41" name="Google Shape;181;p40">
            <a:extLst>
              <a:ext uri="{FF2B5EF4-FFF2-40B4-BE49-F238E27FC236}">
                <a16:creationId xmlns:a16="http://schemas.microsoft.com/office/drawing/2014/main" id="{EAEB6F03-ECFD-43B8-B368-5390BBDF69A6}"/>
              </a:ext>
            </a:extLst>
          </p:cNvPr>
          <p:cNvSpPr txBox="1">
            <a:spLocks/>
          </p:cNvSpPr>
          <p:nvPr/>
        </p:nvSpPr>
        <p:spPr>
          <a:xfrm>
            <a:off x="6649391"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96"/>
                </a:solidFill>
                <a:effectLst/>
                <a:uLnTx/>
                <a:uFillTx/>
                <a:latin typeface="Montserrat ExtraBold"/>
                <a:sym typeface="Montserrat ExtraBold"/>
              </a:rPr>
              <a:t>LOW</a:t>
            </a:r>
            <a:endParaRPr lang="it-IT">
              <a:solidFill>
                <a:srgbClr val="FFFF96"/>
              </a:solidFill>
            </a:endParaRPr>
          </a:p>
        </p:txBody>
      </p:sp>
      <p:sp>
        <p:nvSpPr>
          <p:cNvPr id="43" name="Google Shape;186;p40">
            <a:extLst>
              <a:ext uri="{FF2B5EF4-FFF2-40B4-BE49-F238E27FC236}">
                <a16:creationId xmlns:a16="http://schemas.microsoft.com/office/drawing/2014/main" id="{69E0170D-8EE4-4681-9946-7B0F2547A411}"/>
              </a:ext>
            </a:extLst>
          </p:cNvPr>
          <p:cNvSpPr txBox="1">
            <a:spLocks/>
          </p:cNvSpPr>
          <p:nvPr/>
        </p:nvSpPr>
        <p:spPr>
          <a:xfrm>
            <a:off x="6649388"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76</a:t>
            </a:r>
            <a:endParaRPr lang="en">
              <a:solidFill>
                <a:schemeClr val="bg1"/>
              </a:solidFill>
            </a:endParaRPr>
          </a:p>
        </p:txBody>
      </p:sp>
      <p:cxnSp>
        <p:nvCxnSpPr>
          <p:cNvPr id="44" name="Google Shape;189;p40">
            <a:extLst>
              <a:ext uri="{FF2B5EF4-FFF2-40B4-BE49-F238E27FC236}">
                <a16:creationId xmlns:a16="http://schemas.microsoft.com/office/drawing/2014/main" id="{42F16A0D-DB42-40CA-B91C-53A6F5989632}"/>
              </a:ext>
            </a:extLst>
          </p:cNvPr>
          <p:cNvCxnSpPr/>
          <p:nvPr/>
        </p:nvCxnSpPr>
        <p:spPr>
          <a:xfrm>
            <a:off x="7484288"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8966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INITIAL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23" name="Google Shape;367;p52">
            <a:extLst>
              <a:ext uri="{FF2B5EF4-FFF2-40B4-BE49-F238E27FC236}">
                <a16:creationId xmlns:a16="http://schemas.microsoft.com/office/drawing/2014/main" id="{ED4C8979-E5DB-4921-8A4A-88ED3F884A7E}"/>
              </a:ext>
            </a:extLst>
          </p:cNvPr>
          <p:cNvGraphicFramePr/>
          <p:nvPr>
            <p:extLst>
              <p:ext uri="{D42A27DB-BD31-4B8C-83A1-F6EECF244321}">
                <p14:modId xmlns:p14="http://schemas.microsoft.com/office/powerpoint/2010/main" val="3561390820"/>
              </p:ext>
            </p:extLst>
          </p:nvPr>
        </p:nvGraphicFramePr>
        <p:xfrm>
          <a:off x="557787" y="1256617"/>
          <a:ext cx="8028426" cy="3783251"/>
        </p:xfrm>
        <a:graphic>
          <a:graphicData uri="http://schemas.openxmlformats.org/drawingml/2006/table">
            <a:tbl>
              <a:tblPr>
                <a:noFill/>
                <a:tableStyleId>{062B89E7-166C-41B7-AC0B-4D2A5A0F7C26}</a:tableStyleId>
              </a:tblPr>
              <a:tblGrid>
                <a:gridCol w="3064495">
                  <a:extLst>
                    <a:ext uri="{9D8B030D-6E8A-4147-A177-3AD203B41FA5}">
                      <a16:colId xmlns:a16="http://schemas.microsoft.com/office/drawing/2014/main" val="20000"/>
                    </a:ext>
                  </a:extLst>
                </a:gridCol>
                <a:gridCol w="709133">
                  <a:extLst>
                    <a:ext uri="{9D8B030D-6E8A-4147-A177-3AD203B41FA5}">
                      <a16:colId xmlns:a16="http://schemas.microsoft.com/office/drawing/2014/main" val="20001"/>
                    </a:ext>
                  </a:extLst>
                </a:gridCol>
                <a:gridCol w="709133">
                  <a:extLst>
                    <a:ext uri="{9D8B030D-6E8A-4147-A177-3AD203B41FA5}">
                      <a16:colId xmlns:a16="http://schemas.microsoft.com/office/drawing/2014/main" val="20002"/>
                    </a:ext>
                  </a:extLst>
                </a:gridCol>
                <a:gridCol w="709133">
                  <a:extLst>
                    <a:ext uri="{9D8B030D-6E8A-4147-A177-3AD203B41FA5}">
                      <a16:colId xmlns:a16="http://schemas.microsoft.com/office/drawing/2014/main" val="20003"/>
                    </a:ext>
                  </a:extLst>
                </a:gridCol>
                <a:gridCol w="709133">
                  <a:extLst>
                    <a:ext uri="{9D8B030D-6E8A-4147-A177-3AD203B41FA5}">
                      <a16:colId xmlns:a16="http://schemas.microsoft.com/office/drawing/2014/main" val="847762740"/>
                    </a:ext>
                  </a:extLst>
                </a:gridCol>
                <a:gridCol w="709133">
                  <a:extLst>
                    <a:ext uri="{9D8B030D-6E8A-4147-A177-3AD203B41FA5}">
                      <a16:colId xmlns:a16="http://schemas.microsoft.com/office/drawing/2014/main" val="3395595279"/>
                    </a:ext>
                  </a:extLst>
                </a:gridCol>
                <a:gridCol w="709133">
                  <a:extLst>
                    <a:ext uri="{9D8B030D-6E8A-4147-A177-3AD203B41FA5}">
                      <a16:colId xmlns:a16="http://schemas.microsoft.com/office/drawing/2014/main" val="4214101155"/>
                    </a:ext>
                  </a:extLst>
                </a:gridCol>
                <a:gridCol w="709133">
                  <a:extLst>
                    <a:ext uri="{9D8B030D-6E8A-4147-A177-3AD203B41FA5}">
                      <a16:colId xmlns:a16="http://schemas.microsoft.com/office/drawing/2014/main" val="1314959646"/>
                    </a:ext>
                  </a:extLst>
                </a:gridCol>
              </a:tblGrid>
              <a:tr h="243143">
                <a:tc>
                  <a:txBody>
                    <a:bodyPr/>
                    <a:lstStyle/>
                    <a:p>
                      <a:pPr marL="0" lvl="0" indent="0" algn="ctr" rtl="0">
                        <a:spcBef>
                          <a:spcPts val="0"/>
                        </a:spcBef>
                        <a:spcAft>
                          <a:spcPts val="0"/>
                        </a:spcAft>
                        <a:buNone/>
                      </a:pPr>
                      <a:endParaRPr sz="6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CRITICAL</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HIGH</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8C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MEDIUM</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it-IT" sz="800">
                          <a:solidFill>
                            <a:srgbClr val="000000"/>
                          </a:solidFill>
                          <a:latin typeface="Montserrat ExtraBold"/>
                          <a:ea typeface="Montserrat ExtraBold"/>
                          <a:cs typeface="Montserrat ExtraBold"/>
                          <a:sym typeface="Montserrat ExtraBold"/>
                        </a:rPr>
                        <a:t>LOW</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96"/>
                    </a:solid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A1 Injection</a:t>
                      </a: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39</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53</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600" b="1">
                          <a:solidFill>
                            <a:schemeClr val="lt1"/>
                          </a:solidFill>
                          <a:latin typeface="Montserrat"/>
                          <a:ea typeface="Montserrat"/>
                          <a:cs typeface="Montserrat"/>
                          <a:sym typeface="Montserrat"/>
                        </a:rPr>
                        <a:t>433</a:t>
                      </a:r>
                      <a:endParaRPr sz="16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400" b="1">
                          <a:solidFill>
                            <a:schemeClr val="lt1"/>
                          </a:solidFill>
                          <a:latin typeface="Montserrat"/>
                          <a:ea typeface="Montserrat"/>
                          <a:cs typeface="Montserrat"/>
                          <a:sym typeface="Montserrat"/>
                        </a:rPr>
                        <a:t>OWASP Top </a:t>
                      </a:r>
                      <a:r>
                        <a:rPr lang="it-IT" sz="1400" b="1" err="1">
                          <a:solidFill>
                            <a:schemeClr val="lt1"/>
                          </a:solidFill>
                          <a:latin typeface="Montserrat"/>
                          <a:ea typeface="Montserrat"/>
                          <a:cs typeface="Montserrat"/>
                          <a:sym typeface="Montserrat"/>
                        </a:rPr>
                        <a:t>Ten</a:t>
                      </a:r>
                      <a:r>
                        <a:rPr lang="it-IT" sz="1400" b="1">
                          <a:solidFill>
                            <a:schemeClr val="lt1"/>
                          </a:solidFill>
                          <a:latin typeface="Montserrat"/>
                          <a:ea typeface="Montserrat"/>
                          <a:cs typeface="Montserrat"/>
                          <a:sym typeface="Montserrat"/>
                        </a:rPr>
                        <a:t> 2017 </a:t>
                      </a:r>
                      <a:r>
                        <a:rPr lang="it-IT" sz="1400" b="1" err="1">
                          <a:solidFill>
                            <a:schemeClr val="lt1"/>
                          </a:solidFill>
                          <a:latin typeface="Montserrat"/>
                          <a:ea typeface="Montserrat"/>
                          <a:cs typeface="Montserrat"/>
                          <a:sym typeface="Montserrat"/>
                        </a:rPr>
                        <a:t>Category</a:t>
                      </a:r>
                      <a:endParaRPr sz="14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A2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Authentication</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A3 Sensitive Data </a:t>
                      </a:r>
                      <a:r>
                        <a:rPr lang="it-IT" sz="800" err="1">
                          <a:solidFill>
                            <a:schemeClr val="lt1"/>
                          </a:solidFill>
                          <a:latin typeface="Montserrat ExtraBold"/>
                          <a:ea typeface="Montserrat ExtraBold"/>
                          <a:cs typeface="Montserrat ExtraBold"/>
                          <a:sym typeface="Montserrat ExtraBold"/>
                        </a:rPr>
                        <a:t>Exposure</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35</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89</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A4 XML </a:t>
                      </a:r>
                      <a:r>
                        <a:rPr lang="it-IT" sz="800" err="1">
                          <a:solidFill>
                            <a:schemeClr val="lt1"/>
                          </a:solidFill>
                          <a:latin typeface="Montserrat ExtraBold"/>
                          <a:ea typeface="Montserrat ExtraBold"/>
                          <a:cs typeface="Montserrat ExtraBold"/>
                          <a:sym typeface="Montserrat ExtraBold"/>
                        </a:rPr>
                        <a:t>External</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Entities</a:t>
                      </a:r>
                      <a:r>
                        <a:rPr lang="it-IT" sz="800">
                          <a:solidFill>
                            <a:schemeClr val="lt1"/>
                          </a:solidFill>
                          <a:latin typeface="Montserrat ExtraBold"/>
                          <a:ea typeface="Montserrat ExtraBold"/>
                          <a:cs typeface="Montserrat ExtraBold"/>
                          <a:sym typeface="Montserrat ExtraBold"/>
                        </a:rPr>
                        <a:t> (XXE)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994294025"/>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A5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Access Control</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724745789"/>
                  </a:ext>
                </a:extLst>
              </a:tr>
              <a:tr h="244815">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A6 Security </a:t>
                      </a:r>
                      <a:r>
                        <a:rPr lang="it-IT" sz="800" err="1">
                          <a:solidFill>
                            <a:schemeClr val="lt1"/>
                          </a:solidFill>
                          <a:latin typeface="Montserrat ExtraBold"/>
                          <a:ea typeface="Montserrat ExtraBold"/>
                          <a:cs typeface="Montserrat ExtraBold"/>
                          <a:sym typeface="Montserrat ExtraBold"/>
                        </a:rPr>
                        <a:t>Misconfiguration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4101543011"/>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A7 Cross-Site Scripting (XSS)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165</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167</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984188660"/>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A8 </a:t>
                      </a:r>
                      <a:r>
                        <a:rPr lang="it-IT" sz="800" err="1">
                          <a:solidFill>
                            <a:schemeClr val="lt1"/>
                          </a:solidFill>
                          <a:latin typeface="Montserrat ExtraBold"/>
                          <a:ea typeface="Montserrat ExtraBold"/>
                          <a:cs typeface="Montserrat ExtraBold"/>
                          <a:sym typeface="Montserrat ExtraBold"/>
                        </a:rPr>
                        <a:t>Insecure</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Deserialization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77874570"/>
                  </a:ext>
                </a:extLst>
              </a:tr>
              <a:tr h="364725">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A9 Using Components with Known Vulnerabilities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838486169"/>
                  </a:ext>
                </a:extLst>
              </a:tr>
              <a:tr h="370826">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A10 Insufficient Logging and Monitoring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778489858"/>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None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16</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34</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50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697967545"/>
                  </a:ext>
                </a:extLst>
              </a:tr>
            </a:tbl>
          </a:graphicData>
        </a:graphic>
      </p:graphicFrame>
    </p:spTree>
    <p:extLst>
      <p:ext uri="{BB962C8B-B14F-4D97-AF65-F5344CB8AC3E}">
        <p14:creationId xmlns:p14="http://schemas.microsoft.com/office/powerpoint/2010/main" val="26973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FINAL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0" name="TextBox 9">
            <a:extLst>
              <a:ext uri="{FF2B5EF4-FFF2-40B4-BE49-F238E27FC236}">
                <a16:creationId xmlns:a16="http://schemas.microsoft.com/office/drawing/2014/main" id="{4F1EFF2F-D3A8-44B0-A60E-F147023AF8DE}"/>
              </a:ext>
            </a:extLst>
          </p:cNvPr>
          <p:cNvSpPr txBox="1"/>
          <p:nvPr/>
        </p:nvSpPr>
        <p:spPr>
          <a:xfrm>
            <a:off x="3492529" y="2495078"/>
            <a:ext cx="2418180" cy="338554"/>
          </a:xfrm>
          <a:prstGeom prst="rect">
            <a:avLst/>
          </a:prstGeom>
          <a:noFill/>
        </p:spPr>
        <p:txBody>
          <a:bodyPr wrap="square">
            <a:spAutoFit/>
          </a:bodyPr>
          <a:lstStyle/>
          <a:p>
            <a:r>
              <a:rPr kumimoji="0" lang="en" sz="1600" b="0" i="0" u="none" strike="noStrike" kern="0" cap="none" spc="0" normalizeH="0" baseline="0" noProof="0">
                <a:ln>
                  <a:noFill/>
                </a:ln>
                <a:solidFill>
                  <a:srgbClr val="FFAB40"/>
                </a:solidFill>
                <a:effectLst/>
                <a:uLnTx/>
                <a:uFillTx/>
                <a:latin typeface="Montserrat"/>
                <a:sym typeface="Montserrat"/>
              </a:rPr>
              <a:t>Issues by Priority</a:t>
            </a:r>
            <a:endParaRPr lang="en-GB"/>
          </a:p>
        </p:txBody>
      </p:sp>
      <p:sp>
        <p:nvSpPr>
          <p:cNvPr id="25" name="Google Shape;178;p40">
            <a:extLst>
              <a:ext uri="{FF2B5EF4-FFF2-40B4-BE49-F238E27FC236}">
                <a16:creationId xmlns:a16="http://schemas.microsoft.com/office/drawing/2014/main" id="{F26174A7-9484-4E01-97FC-EC5882EDA1C7}"/>
              </a:ext>
            </a:extLst>
          </p:cNvPr>
          <p:cNvSpPr txBox="1">
            <a:spLocks/>
          </p:cNvSpPr>
          <p:nvPr/>
        </p:nvSpPr>
        <p:spPr>
          <a:xfrm>
            <a:off x="597872"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6</a:t>
            </a:r>
            <a:endParaRPr lang="en">
              <a:solidFill>
                <a:schemeClr val="bg1"/>
              </a:solidFill>
            </a:endParaRPr>
          </a:p>
        </p:txBody>
      </p:sp>
      <p:sp>
        <p:nvSpPr>
          <p:cNvPr id="26" name="Google Shape;179;p40">
            <a:extLst>
              <a:ext uri="{FF2B5EF4-FFF2-40B4-BE49-F238E27FC236}">
                <a16:creationId xmlns:a16="http://schemas.microsoft.com/office/drawing/2014/main" id="{3E0855CE-A78A-47AD-9C1C-16A2971248C9}"/>
              </a:ext>
            </a:extLst>
          </p:cNvPr>
          <p:cNvSpPr txBox="1">
            <a:spLocks/>
          </p:cNvSpPr>
          <p:nvPr/>
        </p:nvSpPr>
        <p:spPr>
          <a:xfrm>
            <a:off x="2634619" y="3874793"/>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sz="1800">
                <a:solidFill>
                  <a:srgbClr val="FF8C00"/>
                </a:solidFill>
              </a:rPr>
              <a:t>HIGH</a:t>
            </a:r>
            <a:endParaRPr lang="it-IT">
              <a:solidFill>
                <a:srgbClr val="FF8C00"/>
              </a:solidFill>
            </a:endParaRPr>
          </a:p>
        </p:txBody>
      </p:sp>
      <p:sp>
        <p:nvSpPr>
          <p:cNvPr id="28" name="Google Shape;181;p40">
            <a:extLst>
              <a:ext uri="{FF2B5EF4-FFF2-40B4-BE49-F238E27FC236}">
                <a16:creationId xmlns:a16="http://schemas.microsoft.com/office/drawing/2014/main" id="{1406431A-727D-4401-BC08-490DF3D1E366}"/>
              </a:ext>
            </a:extLst>
          </p:cNvPr>
          <p:cNvSpPr txBox="1">
            <a:spLocks/>
          </p:cNvSpPr>
          <p:nvPr/>
        </p:nvSpPr>
        <p:spPr>
          <a:xfrm>
            <a:off x="4701631" y="3878051"/>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00"/>
                </a:solidFill>
                <a:effectLst/>
                <a:uLnTx/>
                <a:uFillTx/>
                <a:latin typeface="Montserrat ExtraBold"/>
                <a:sym typeface="Montserrat ExtraBold"/>
              </a:rPr>
              <a:t>MEDIUM</a:t>
            </a:r>
            <a:endParaRPr lang="it-IT">
              <a:solidFill>
                <a:srgbClr val="FFFF00"/>
              </a:solidFill>
            </a:endParaRPr>
          </a:p>
        </p:txBody>
      </p:sp>
      <p:sp>
        <p:nvSpPr>
          <p:cNvPr id="30" name="Google Shape;183;p40">
            <a:extLst>
              <a:ext uri="{FF2B5EF4-FFF2-40B4-BE49-F238E27FC236}">
                <a16:creationId xmlns:a16="http://schemas.microsoft.com/office/drawing/2014/main" id="{0AE07AAC-6BA8-488C-9BE7-E35D89E7EB21}"/>
              </a:ext>
            </a:extLst>
          </p:cNvPr>
          <p:cNvSpPr txBox="1">
            <a:spLocks/>
          </p:cNvSpPr>
          <p:nvPr/>
        </p:nvSpPr>
        <p:spPr>
          <a:xfrm>
            <a:off x="597869"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1800">
                <a:solidFill>
                  <a:srgbClr val="FF0000"/>
                </a:solidFill>
                <a:latin typeface="Montserrat ExtraBold"/>
                <a:sym typeface="Montserrat ExtraBold"/>
              </a:rPr>
              <a:t>CRITICAL</a:t>
            </a:r>
            <a:endParaRPr lang="it-IT">
              <a:solidFill>
                <a:srgbClr val="FF0000"/>
              </a:solidFill>
            </a:endParaRPr>
          </a:p>
        </p:txBody>
      </p:sp>
      <p:sp>
        <p:nvSpPr>
          <p:cNvPr id="32" name="Google Shape;185;p40">
            <a:extLst>
              <a:ext uri="{FF2B5EF4-FFF2-40B4-BE49-F238E27FC236}">
                <a16:creationId xmlns:a16="http://schemas.microsoft.com/office/drawing/2014/main" id="{0BB351C5-D475-469B-83D6-7BA4A0481255}"/>
              </a:ext>
            </a:extLst>
          </p:cNvPr>
          <p:cNvSpPr txBox="1">
            <a:spLocks/>
          </p:cNvSpPr>
          <p:nvPr/>
        </p:nvSpPr>
        <p:spPr>
          <a:xfrm>
            <a:off x="2634622" y="3029918"/>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3600" b="0" i="0" u="none" strike="noStrike" kern="0" cap="none" spc="0" normalizeH="0" baseline="0" noProof="0">
                <a:ln>
                  <a:noFill/>
                </a:ln>
                <a:solidFill>
                  <a:schemeClr val="bg1"/>
                </a:solidFill>
                <a:effectLst/>
                <a:uLnTx/>
                <a:uFillTx/>
                <a:latin typeface="Montserrat ExtraBold"/>
                <a:sym typeface="Montserrat ExtraBold"/>
              </a:rPr>
              <a:t>7</a:t>
            </a:r>
            <a:endParaRPr lang="en">
              <a:solidFill>
                <a:schemeClr val="bg1"/>
              </a:solidFill>
            </a:endParaRPr>
          </a:p>
        </p:txBody>
      </p:sp>
      <p:sp>
        <p:nvSpPr>
          <p:cNvPr id="33" name="Google Shape;186;p40">
            <a:extLst>
              <a:ext uri="{FF2B5EF4-FFF2-40B4-BE49-F238E27FC236}">
                <a16:creationId xmlns:a16="http://schemas.microsoft.com/office/drawing/2014/main" id="{3F0FF1DA-CB6A-4772-80D8-4D6F48918EFD}"/>
              </a:ext>
            </a:extLst>
          </p:cNvPr>
          <p:cNvSpPr txBox="1">
            <a:spLocks/>
          </p:cNvSpPr>
          <p:nvPr/>
        </p:nvSpPr>
        <p:spPr>
          <a:xfrm>
            <a:off x="4701628" y="3033176"/>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solidFill>
                  <a:schemeClr val="bg1"/>
                </a:solidFill>
                <a:latin typeface="Montserrat ExtraBold"/>
                <a:sym typeface="Montserrat ExtraBold"/>
              </a:rPr>
              <a:t>2</a:t>
            </a:r>
            <a:endParaRPr lang="en">
              <a:solidFill>
                <a:schemeClr val="bg1"/>
              </a:solidFill>
            </a:endParaRPr>
          </a:p>
        </p:txBody>
      </p:sp>
      <p:cxnSp>
        <p:nvCxnSpPr>
          <p:cNvPr id="34" name="Google Shape;187;p40">
            <a:extLst>
              <a:ext uri="{FF2B5EF4-FFF2-40B4-BE49-F238E27FC236}">
                <a16:creationId xmlns:a16="http://schemas.microsoft.com/office/drawing/2014/main" id="{1AD6D529-23F8-472B-A629-F031B308C242}"/>
              </a:ext>
            </a:extLst>
          </p:cNvPr>
          <p:cNvCxnSpPr/>
          <p:nvPr/>
        </p:nvCxnSpPr>
        <p:spPr>
          <a:xfrm>
            <a:off x="1432772"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5" name="Google Shape;188;p40">
            <a:extLst>
              <a:ext uri="{FF2B5EF4-FFF2-40B4-BE49-F238E27FC236}">
                <a16:creationId xmlns:a16="http://schemas.microsoft.com/office/drawing/2014/main" id="{50948E54-91F0-4C3A-BF22-227C983BDAF5}"/>
              </a:ext>
            </a:extLst>
          </p:cNvPr>
          <p:cNvCxnSpPr/>
          <p:nvPr/>
        </p:nvCxnSpPr>
        <p:spPr>
          <a:xfrm>
            <a:off x="3469522" y="380537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36" name="Google Shape;189;p40">
            <a:extLst>
              <a:ext uri="{FF2B5EF4-FFF2-40B4-BE49-F238E27FC236}">
                <a16:creationId xmlns:a16="http://schemas.microsoft.com/office/drawing/2014/main" id="{047D1C3C-4DB8-4C8E-A6CE-4ABECCC9EAD9}"/>
              </a:ext>
            </a:extLst>
          </p:cNvPr>
          <p:cNvCxnSpPr/>
          <p:nvPr/>
        </p:nvCxnSpPr>
        <p:spPr>
          <a:xfrm>
            <a:off x="5536528" y="3808636"/>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0" name="TextBox 39">
            <a:extLst>
              <a:ext uri="{FF2B5EF4-FFF2-40B4-BE49-F238E27FC236}">
                <a16:creationId xmlns:a16="http://schemas.microsoft.com/office/drawing/2014/main" id="{67817771-44AC-4B7F-8A50-D69A3829CD1C}"/>
              </a:ext>
            </a:extLst>
          </p:cNvPr>
          <p:cNvSpPr txBox="1"/>
          <p:nvPr/>
        </p:nvSpPr>
        <p:spPr>
          <a:xfrm>
            <a:off x="938499" y="1404101"/>
            <a:ext cx="7822042"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400" b="0" i="0" u="none" strike="noStrike" kern="0" cap="none" spc="0" normalizeH="0" baseline="0" noProof="0">
                <a:ln>
                  <a:noFill/>
                </a:ln>
                <a:solidFill>
                  <a:srgbClr val="FFFFFF"/>
                </a:solidFill>
                <a:effectLst/>
                <a:uLnTx/>
                <a:uFillTx/>
                <a:latin typeface="Montserrat"/>
                <a:sym typeface="Montserrat"/>
              </a:rPr>
              <a:t>Here, instead, the final scan after all the possible fixes, reporting</a:t>
            </a:r>
          </a:p>
          <a:p>
            <a:pPr marL="0" marR="0" lvl="0" indent="0" algn="l" defTabSz="914400" rtl="0" eaLnBrk="1" fontAlgn="auto" latinLnBrk="0" hangingPunct="1">
              <a:lnSpc>
                <a:spcPct val="100000"/>
              </a:lnSpc>
              <a:spcBef>
                <a:spcPts val="0"/>
              </a:spcBef>
              <a:spcAft>
                <a:spcPts val="0"/>
              </a:spcAft>
              <a:buClr>
                <a:srgbClr val="FFFFFF"/>
              </a:buClr>
              <a:buSzPts val="1150"/>
              <a:buFont typeface="Montserrat"/>
              <a:buNone/>
              <a:tabLst/>
              <a:defRPr/>
            </a:pPr>
            <a:r>
              <a:rPr kumimoji="0" lang="en-US" sz="1600" b="1" i="0" u="none" strike="noStrike" kern="0" cap="none" spc="0" normalizeH="0" baseline="0" noProof="0">
                <a:ln>
                  <a:noFill/>
                </a:ln>
                <a:solidFill>
                  <a:srgbClr val="FFFFFF"/>
                </a:solidFill>
                <a:effectLst/>
                <a:uLnTx/>
                <a:uFillTx/>
                <a:latin typeface="Montserrat"/>
                <a:sym typeface="Montserrat"/>
              </a:rPr>
              <a:t>46</a:t>
            </a:r>
            <a:r>
              <a:rPr kumimoji="0" lang="en-US" sz="1400" b="0" i="0" u="none" strike="noStrike" kern="0" cap="none" spc="0" normalizeH="0" baseline="0" noProof="0">
                <a:ln>
                  <a:noFill/>
                </a:ln>
                <a:solidFill>
                  <a:srgbClr val="FFFFFF"/>
                </a:solidFill>
                <a:effectLst/>
                <a:uLnTx/>
                <a:uFillTx/>
                <a:latin typeface="Montserrat"/>
                <a:sym typeface="Montserrat"/>
              </a:rPr>
              <a:t> problems grouped in the following way:</a:t>
            </a:r>
          </a:p>
        </p:txBody>
      </p:sp>
      <p:sp>
        <p:nvSpPr>
          <p:cNvPr id="41" name="Google Shape;181;p40">
            <a:extLst>
              <a:ext uri="{FF2B5EF4-FFF2-40B4-BE49-F238E27FC236}">
                <a16:creationId xmlns:a16="http://schemas.microsoft.com/office/drawing/2014/main" id="{EAEB6F03-ECFD-43B8-B368-5390BBDF69A6}"/>
              </a:ext>
            </a:extLst>
          </p:cNvPr>
          <p:cNvSpPr txBox="1">
            <a:spLocks/>
          </p:cNvSpPr>
          <p:nvPr/>
        </p:nvSpPr>
        <p:spPr>
          <a:xfrm>
            <a:off x="6649391" y="3871535"/>
            <a:ext cx="2067000" cy="548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en" sz="1800" b="0" i="0" u="none" strike="noStrike" kern="0" cap="none" spc="0" normalizeH="0" baseline="0" noProof="0">
                <a:ln>
                  <a:noFill/>
                </a:ln>
                <a:solidFill>
                  <a:srgbClr val="FFFF96"/>
                </a:solidFill>
                <a:effectLst/>
                <a:uLnTx/>
                <a:uFillTx/>
                <a:latin typeface="Montserrat ExtraBold"/>
                <a:sym typeface="Montserrat ExtraBold"/>
              </a:rPr>
              <a:t>LOW</a:t>
            </a:r>
            <a:endParaRPr lang="it-IT">
              <a:solidFill>
                <a:srgbClr val="FFFF96"/>
              </a:solidFill>
            </a:endParaRPr>
          </a:p>
        </p:txBody>
      </p:sp>
      <p:sp>
        <p:nvSpPr>
          <p:cNvPr id="43" name="Google Shape;186;p40">
            <a:extLst>
              <a:ext uri="{FF2B5EF4-FFF2-40B4-BE49-F238E27FC236}">
                <a16:creationId xmlns:a16="http://schemas.microsoft.com/office/drawing/2014/main" id="{69E0170D-8EE4-4681-9946-7B0F2547A411}"/>
              </a:ext>
            </a:extLst>
          </p:cNvPr>
          <p:cNvSpPr txBox="1">
            <a:spLocks/>
          </p:cNvSpPr>
          <p:nvPr/>
        </p:nvSpPr>
        <p:spPr>
          <a:xfrm>
            <a:off x="6649388" y="3026660"/>
            <a:ext cx="2067000" cy="72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600">
                <a:solidFill>
                  <a:schemeClr val="bg1"/>
                </a:solidFill>
                <a:latin typeface="Montserrat ExtraBold"/>
                <a:sym typeface="Montserrat ExtraBold"/>
              </a:rPr>
              <a:t>31</a:t>
            </a:r>
            <a:endParaRPr lang="en">
              <a:solidFill>
                <a:schemeClr val="bg1"/>
              </a:solidFill>
            </a:endParaRPr>
          </a:p>
        </p:txBody>
      </p:sp>
      <p:cxnSp>
        <p:nvCxnSpPr>
          <p:cNvPr id="44" name="Google Shape;189;p40">
            <a:extLst>
              <a:ext uri="{FF2B5EF4-FFF2-40B4-BE49-F238E27FC236}">
                <a16:creationId xmlns:a16="http://schemas.microsoft.com/office/drawing/2014/main" id="{42F16A0D-DB42-40CA-B91C-53A6F5989632}"/>
              </a:ext>
            </a:extLst>
          </p:cNvPr>
          <p:cNvCxnSpPr/>
          <p:nvPr/>
        </p:nvCxnSpPr>
        <p:spPr>
          <a:xfrm>
            <a:off x="7484288" y="3802120"/>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413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499" y="445025"/>
            <a:ext cx="75015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STATIC CODE ANALYSIS: </a:t>
            </a:r>
            <a:br>
              <a:rPr lang="it-IT"/>
            </a:br>
            <a:r>
              <a:rPr lang="it-IT"/>
              <a:t>FINAL STATE</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0" name="Google Shape;367;p52">
            <a:extLst>
              <a:ext uri="{FF2B5EF4-FFF2-40B4-BE49-F238E27FC236}">
                <a16:creationId xmlns:a16="http://schemas.microsoft.com/office/drawing/2014/main" id="{6A6BC2BE-2E5A-402C-8B9C-3D32FCF31DC1}"/>
              </a:ext>
            </a:extLst>
          </p:cNvPr>
          <p:cNvGraphicFramePr/>
          <p:nvPr>
            <p:extLst>
              <p:ext uri="{D42A27DB-BD31-4B8C-83A1-F6EECF244321}">
                <p14:modId xmlns:p14="http://schemas.microsoft.com/office/powerpoint/2010/main" val="316438972"/>
              </p:ext>
            </p:extLst>
          </p:nvPr>
        </p:nvGraphicFramePr>
        <p:xfrm>
          <a:off x="557787" y="1256617"/>
          <a:ext cx="8028426" cy="3783251"/>
        </p:xfrm>
        <a:graphic>
          <a:graphicData uri="http://schemas.openxmlformats.org/drawingml/2006/table">
            <a:tbl>
              <a:tblPr>
                <a:noFill/>
                <a:tableStyleId>{062B89E7-166C-41B7-AC0B-4D2A5A0F7C26}</a:tableStyleId>
              </a:tblPr>
              <a:tblGrid>
                <a:gridCol w="3064495">
                  <a:extLst>
                    <a:ext uri="{9D8B030D-6E8A-4147-A177-3AD203B41FA5}">
                      <a16:colId xmlns:a16="http://schemas.microsoft.com/office/drawing/2014/main" val="20000"/>
                    </a:ext>
                  </a:extLst>
                </a:gridCol>
                <a:gridCol w="709133">
                  <a:extLst>
                    <a:ext uri="{9D8B030D-6E8A-4147-A177-3AD203B41FA5}">
                      <a16:colId xmlns:a16="http://schemas.microsoft.com/office/drawing/2014/main" val="20001"/>
                    </a:ext>
                  </a:extLst>
                </a:gridCol>
                <a:gridCol w="709133">
                  <a:extLst>
                    <a:ext uri="{9D8B030D-6E8A-4147-A177-3AD203B41FA5}">
                      <a16:colId xmlns:a16="http://schemas.microsoft.com/office/drawing/2014/main" val="20002"/>
                    </a:ext>
                  </a:extLst>
                </a:gridCol>
                <a:gridCol w="709133">
                  <a:extLst>
                    <a:ext uri="{9D8B030D-6E8A-4147-A177-3AD203B41FA5}">
                      <a16:colId xmlns:a16="http://schemas.microsoft.com/office/drawing/2014/main" val="20003"/>
                    </a:ext>
                  </a:extLst>
                </a:gridCol>
                <a:gridCol w="709133">
                  <a:extLst>
                    <a:ext uri="{9D8B030D-6E8A-4147-A177-3AD203B41FA5}">
                      <a16:colId xmlns:a16="http://schemas.microsoft.com/office/drawing/2014/main" val="847762740"/>
                    </a:ext>
                  </a:extLst>
                </a:gridCol>
                <a:gridCol w="709133">
                  <a:extLst>
                    <a:ext uri="{9D8B030D-6E8A-4147-A177-3AD203B41FA5}">
                      <a16:colId xmlns:a16="http://schemas.microsoft.com/office/drawing/2014/main" val="3395595279"/>
                    </a:ext>
                  </a:extLst>
                </a:gridCol>
                <a:gridCol w="709133">
                  <a:extLst>
                    <a:ext uri="{9D8B030D-6E8A-4147-A177-3AD203B41FA5}">
                      <a16:colId xmlns:a16="http://schemas.microsoft.com/office/drawing/2014/main" val="4214101155"/>
                    </a:ext>
                  </a:extLst>
                </a:gridCol>
                <a:gridCol w="709133">
                  <a:extLst>
                    <a:ext uri="{9D8B030D-6E8A-4147-A177-3AD203B41FA5}">
                      <a16:colId xmlns:a16="http://schemas.microsoft.com/office/drawing/2014/main" val="1314959646"/>
                    </a:ext>
                  </a:extLst>
                </a:gridCol>
              </a:tblGrid>
              <a:tr h="243143">
                <a:tc>
                  <a:txBody>
                    <a:bodyPr/>
                    <a:lstStyle/>
                    <a:p>
                      <a:pPr marL="0" lvl="0" indent="0" algn="ctr" rtl="0">
                        <a:spcBef>
                          <a:spcPts val="0"/>
                        </a:spcBef>
                        <a:spcAft>
                          <a:spcPts val="0"/>
                        </a:spcAft>
                        <a:buNone/>
                      </a:pPr>
                      <a:endParaRPr sz="6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CRITICAL</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00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HIGH</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8C00"/>
                    </a:solidFill>
                  </a:tcPr>
                </a:tc>
                <a:tc>
                  <a:txBody>
                    <a:bodyPr/>
                    <a:lstStyle/>
                    <a:p>
                      <a:pPr marL="0" lvl="0" indent="0" algn="ctr" rtl="0">
                        <a:spcBef>
                          <a:spcPts val="0"/>
                        </a:spcBef>
                        <a:spcAft>
                          <a:spcPts val="0"/>
                        </a:spcAft>
                        <a:buNone/>
                      </a:pPr>
                      <a:r>
                        <a:rPr lang="en" sz="800">
                          <a:solidFill>
                            <a:srgbClr val="000000"/>
                          </a:solidFill>
                          <a:latin typeface="Montserrat ExtraBold"/>
                          <a:ea typeface="Montserrat ExtraBold"/>
                          <a:cs typeface="Montserrat ExtraBold"/>
                          <a:sym typeface="Montserrat ExtraBold"/>
                        </a:rPr>
                        <a:t>MEDIUM</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FFFF00"/>
                    </a:solidFill>
                  </a:tcPr>
                </a:tc>
                <a:tc>
                  <a:txBody>
                    <a:bodyPr/>
                    <a:lstStyle/>
                    <a:p>
                      <a:pPr marL="0" lvl="0" indent="0" algn="ctr" rtl="0">
                        <a:spcBef>
                          <a:spcPts val="0"/>
                        </a:spcBef>
                        <a:spcAft>
                          <a:spcPts val="0"/>
                        </a:spcAft>
                        <a:buNone/>
                      </a:pPr>
                      <a:r>
                        <a:rPr lang="it-IT" sz="800">
                          <a:solidFill>
                            <a:srgbClr val="000000"/>
                          </a:solidFill>
                          <a:latin typeface="Montserrat ExtraBold"/>
                          <a:ea typeface="Montserrat ExtraBold"/>
                          <a:cs typeface="Montserrat ExtraBold"/>
                          <a:sym typeface="Montserrat ExtraBold"/>
                        </a:rPr>
                        <a:t>LOW</a:t>
                      </a: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rgbClr val="FFFF96"/>
                    </a:solid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endParaRPr sz="800">
                        <a:solidFill>
                          <a:srgbClr val="000000"/>
                        </a:solidFill>
                        <a:latin typeface="Montserrat ExtraBold"/>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A1 Injection</a:t>
                      </a:r>
                    </a:p>
                  </a:txBody>
                  <a:tcPr marL="91425" marR="91425" marT="91425" marB="91425" anchor="ctr">
                    <a:lnL w="9525" cap="flat" cmpd="sng">
                      <a:solidFill>
                        <a:srgbClr val="F3F3F3"/>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8</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600" b="1">
                          <a:solidFill>
                            <a:schemeClr val="lt1"/>
                          </a:solidFill>
                          <a:latin typeface="Montserrat"/>
                          <a:ea typeface="Montserrat"/>
                          <a:cs typeface="Montserrat"/>
                          <a:sym typeface="Montserrat"/>
                        </a:rPr>
                        <a:t>46</a:t>
                      </a:r>
                      <a:endParaRPr sz="16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tc rowSpan="11">
                  <a:txBody>
                    <a:bodyPr/>
                    <a:lstStyle/>
                    <a:p>
                      <a:pPr marL="0" lvl="0" indent="0" algn="ctr" rtl="0">
                        <a:spcBef>
                          <a:spcPts val="0"/>
                        </a:spcBef>
                        <a:spcAft>
                          <a:spcPts val="0"/>
                        </a:spcAft>
                        <a:buNone/>
                      </a:pPr>
                      <a:r>
                        <a:rPr lang="it-IT" sz="1400" b="1">
                          <a:solidFill>
                            <a:schemeClr val="lt1"/>
                          </a:solidFill>
                          <a:latin typeface="Montserrat"/>
                          <a:ea typeface="Montserrat"/>
                          <a:cs typeface="Montserrat"/>
                          <a:sym typeface="Montserrat"/>
                        </a:rPr>
                        <a:t>OWASP Top </a:t>
                      </a:r>
                      <a:r>
                        <a:rPr lang="it-IT" sz="1400" b="1" err="1">
                          <a:solidFill>
                            <a:schemeClr val="lt1"/>
                          </a:solidFill>
                          <a:latin typeface="Montserrat"/>
                          <a:ea typeface="Montserrat"/>
                          <a:cs typeface="Montserrat"/>
                          <a:sym typeface="Montserrat"/>
                        </a:rPr>
                        <a:t>Ten</a:t>
                      </a:r>
                      <a:r>
                        <a:rPr lang="it-IT" sz="1400" b="1">
                          <a:solidFill>
                            <a:schemeClr val="lt1"/>
                          </a:solidFill>
                          <a:latin typeface="Montserrat"/>
                          <a:ea typeface="Montserrat"/>
                          <a:cs typeface="Montserrat"/>
                          <a:sym typeface="Montserrat"/>
                        </a:rPr>
                        <a:t> 2017 </a:t>
                      </a:r>
                      <a:r>
                        <a:rPr lang="it-IT" sz="1400" b="1" err="1">
                          <a:solidFill>
                            <a:schemeClr val="lt1"/>
                          </a:solidFill>
                          <a:latin typeface="Montserrat"/>
                          <a:ea typeface="Montserrat"/>
                          <a:cs typeface="Montserrat"/>
                          <a:sym typeface="Montserrat"/>
                        </a:rPr>
                        <a:t>Category</a:t>
                      </a:r>
                      <a:endParaRPr sz="1400" b="1">
                        <a:solidFill>
                          <a:schemeClr val="lt1"/>
                        </a:solidFill>
                        <a:latin typeface="Montserrat"/>
                        <a:ea typeface="Montserrat"/>
                        <a:cs typeface="Montserrat"/>
                        <a:sym typeface="Montserrat"/>
                      </a:endParaRPr>
                    </a:p>
                  </a:txBody>
                  <a:tcPr marL="91425" marR="91425" marT="91425" marB="91425" vert="vert"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A2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Authentication</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A3 Sensitive Data </a:t>
                      </a:r>
                      <a:r>
                        <a:rPr lang="it-IT" sz="800" err="1">
                          <a:solidFill>
                            <a:schemeClr val="lt1"/>
                          </a:solidFill>
                          <a:latin typeface="Montserrat ExtraBold"/>
                          <a:ea typeface="Montserrat ExtraBold"/>
                          <a:cs typeface="Montserrat ExtraBold"/>
                          <a:sym typeface="Montserrat ExtraBold"/>
                        </a:rPr>
                        <a:t>Exposure</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6</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A4 XML </a:t>
                      </a:r>
                      <a:r>
                        <a:rPr lang="it-IT" sz="800" err="1">
                          <a:solidFill>
                            <a:schemeClr val="lt1"/>
                          </a:solidFill>
                          <a:latin typeface="Montserrat ExtraBold"/>
                          <a:ea typeface="Montserrat ExtraBold"/>
                          <a:cs typeface="Montserrat ExtraBold"/>
                          <a:sym typeface="Montserrat ExtraBold"/>
                        </a:rPr>
                        <a:t>External</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Entities</a:t>
                      </a:r>
                      <a:r>
                        <a:rPr lang="it-IT" sz="800">
                          <a:solidFill>
                            <a:schemeClr val="lt1"/>
                          </a:solidFill>
                          <a:latin typeface="Montserrat ExtraBold"/>
                          <a:ea typeface="Montserrat ExtraBold"/>
                          <a:cs typeface="Montserrat ExtraBold"/>
                          <a:sym typeface="Montserrat ExtraBold"/>
                        </a:rPr>
                        <a:t> (XXE)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994294025"/>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A5 </a:t>
                      </a:r>
                      <a:r>
                        <a:rPr lang="it-IT" sz="800" err="1">
                          <a:solidFill>
                            <a:schemeClr val="lt1"/>
                          </a:solidFill>
                          <a:latin typeface="Montserrat ExtraBold"/>
                          <a:ea typeface="Montserrat ExtraBold"/>
                          <a:cs typeface="Montserrat ExtraBold"/>
                          <a:sym typeface="Montserrat ExtraBold"/>
                        </a:rPr>
                        <a:t>Broken</a:t>
                      </a:r>
                      <a:r>
                        <a:rPr lang="it-IT" sz="800">
                          <a:solidFill>
                            <a:schemeClr val="lt1"/>
                          </a:solidFill>
                          <a:latin typeface="Montserrat ExtraBold"/>
                          <a:ea typeface="Montserrat ExtraBold"/>
                          <a:cs typeface="Montserrat ExtraBold"/>
                          <a:sym typeface="Montserrat ExtraBold"/>
                        </a:rPr>
                        <a:t> Access Control</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724745789"/>
                  </a:ext>
                </a:extLst>
              </a:tr>
              <a:tr h="244815">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A6 Security </a:t>
                      </a:r>
                      <a:r>
                        <a:rPr lang="it-IT" sz="800" err="1">
                          <a:solidFill>
                            <a:schemeClr val="lt1"/>
                          </a:solidFill>
                          <a:latin typeface="Montserrat ExtraBold"/>
                          <a:ea typeface="Montserrat ExtraBold"/>
                          <a:cs typeface="Montserrat ExtraBold"/>
                          <a:sym typeface="Montserrat ExtraBold"/>
                        </a:rPr>
                        <a:t>Misconfiguration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4101543011"/>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A7 Cross-Site Scripting (XSS)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lgn="ctr">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984188660"/>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A8 </a:t>
                      </a:r>
                      <a:r>
                        <a:rPr lang="it-IT" sz="800" err="1">
                          <a:solidFill>
                            <a:schemeClr val="lt1"/>
                          </a:solidFill>
                          <a:latin typeface="Montserrat ExtraBold"/>
                          <a:ea typeface="Montserrat ExtraBold"/>
                          <a:cs typeface="Montserrat ExtraBold"/>
                          <a:sym typeface="Montserrat ExtraBold"/>
                        </a:rPr>
                        <a:t>Insecure</a:t>
                      </a:r>
                      <a:r>
                        <a:rPr lang="it-IT" sz="800">
                          <a:solidFill>
                            <a:schemeClr val="lt1"/>
                          </a:solidFill>
                          <a:latin typeface="Montserrat ExtraBold"/>
                          <a:ea typeface="Montserrat ExtraBold"/>
                          <a:cs typeface="Montserrat ExtraBold"/>
                          <a:sym typeface="Montserrat ExtraBold"/>
                        </a:rPr>
                        <a:t> </a:t>
                      </a:r>
                      <a:r>
                        <a:rPr lang="it-IT" sz="800" err="1">
                          <a:solidFill>
                            <a:schemeClr val="lt1"/>
                          </a:solidFill>
                          <a:latin typeface="Montserrat ExtraBold"/>
                          <a:ea typeface="Montserrat ExtraBold"/>
                          <a:cs typeface="Montserrat ExtraBold"/>
                          <a:sym typeface="Montserrat ExtraBold"/>
                        </a:rPr>
                        <a:t>Deserialization</a:t>
                      </a:r>
                      <a:endParaRPr lang="it-IT" sz="800">
                        <a:solidFill>
                          <a:schemeClr val="lt1"/>
                        </a:solidFill>
                        <a:latin typeface="Montserrat ExtraBold"/>
                        <a:ea typeface="Montserrat ExtraBold"/>
                        <a:cs typeface="Montserrat ExtraBold"/>
                        <a:sym typeface="Montserrat ExtraBold"/>
                      </a:endParaRP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77874570"/>
                  </a:ext>
                </a:extLst>
              </a:tr>
              <a:tr h="364725">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A9 Using Components with Known Vulnerabilities</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1838486169"/>
                  </a:ext>
                </a:extLst>
              </a:tr>
              <a:tr h="370826">
                <a:tc>
                  <a:txBody>
                    <a:bodyPr/>
                    <a:lstStyle/>
                    <a:p>
                      <a:pPr marL="0" lvl="0" indent="0" algn="l" rtl="0">
                        <a:spcBef>
                          <a:spcPts val="0"/>
                        </a:spcBef>
                        <a:spcAft>
                          <a:spcPts val="0"/>
                        </a:spcAft>
                        <a:buNone/>
                      </a:pPr>
                      <a:r>
                        <a:rPr lang="en-US" sz="800">
                          <a:solidFill>
                            <a:schemeClr val="lt1"/>
                          </a:solidFill>
                          <a:latin typeface="Montserrat ExtraBold"/>
                          <a:ea typeface="Montserrat ExtraBold"/>
                          <a:cs typeface="Montserrat ExtraBold"/>
                          <a:sym typeface="Montserrat ExtraBold"/>
                        </a:rPr>
                        <a:t>A10 Insufficient Logging and Monitoring</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lgn="ctr">
                      <a:solidFill>
                        <a:schemeClr val="lt1">
                          <a:alpha val="0"/>
                        </a:schemeClr>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tcPr>
                </a:tc>
                <a:extLst>
                  <a:ext uri="{0D108BD9-81ED-4DB2-BD59-A6C34878D82A}">
                    <a16:rowId xmlns:a16="http://schemas.microsoft.com/office/drawing/2014/main" val="2778489858"/>
                  </a:ext>
                </a:extLst>
              </a:tr>
              <a:tr h="243143">
                <a:tc>
                  <a:txBody>
                    <a:bodyPr/>
                    <a:lstStyle/>
                    <a:p>
                      <a:pPr marL="0" lvl="0" indent="0" algn="l" rtl="0">
                        <a:spcBef>
                          <a:spcPts val="0"/>
                        </a:spcBef>
                        <a:spcAft>
                          <a:spcPts val="0"/>
                        </a:spcAft>
                        <a:buNone/>
                      </a:pPr>
                      <a:r>
                        <a:rPr lang="it-IT" sz="800">
                          <a:solidFill>
                            <a:schemeClr val="lt1"/>
                          </a:solidFill>
                          <a:latin typeface="Montserrat ExtraBold"/>
                          <a:ea typeface="Montserrat ExtraBold"/>
                          <a:cs typeface="Montserrat ExtraBold"/>
                          <a:sym typeface="Montserrat ExtraBold"/>
                        </a:rPr>
                        <a:t>None</a:t>
                      </a:r>
                    </a:p>
                  </a:txBody>
                  <a:tcPr marL="91425" marR="91425" marT="91425" marB="91425" anchor="ctr">
                    <a:lnL w="9525" cap="flat" cmpd="sng">
                      <a:solidFill>
                        <a:schemeClr val="lt1"/>
                      </a:solidFill>
                      <a:prstDash val="solid"/>
                      <a:round/>
                      <a:headEnd type="none" w="sm" len="sm"/>
                      <a:tailEnd type="none" w="sm" len="sm"/>
                    </a:lnL>
                    <a:lnR w="9525" cap="flat" cmpd="sng" algn="ctr">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noFill/>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7</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0</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29</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it-IT" sz="800">
                          <a:solidFill>
                            <a:schemeClr val="lt1"/>
                          </a:solidFill>
                          <a:latin typeface="Montserrat"/>
                          <a:ea typeface="Montserrat"/>
                          <a:cs typeface="Montserrat"/>
                          <a:sym typeface="Montserrat"/>
                        </a:rPr>
                        <a:t>36</a:t>
                      </a: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9525" cap="flat" cmpd="sng" algn="ctr">
                      <a:solidFill>
                        <a:schemeClr val="lt1">
                          <a:alpha val="0"/>
                        </a:schemeClr>
                      </a:solidFill>
                      <a:prstDash val="solid"/>
                      <a:round/>
                      <a:headEnd type="none" w="sm" len="sm"/>
                      <a:tailEnd type="none" w="sm" len="sm"/>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vMerge="1">
                  <a:txBody>
                    <a:bodyPr/>
                    <a:lstStyle/>
                    <a:p>
                      <a:pPr marL="0" lvl="0" indent="0" algn="ctr" rtl="0">
                        <a:spcBef>
                          <a:spcPts val="0"/>
                        </a:spcBef>
                        <a:spcAft>
                          <a:spcPts val="0"/>
                        </a:spcAft>
                        <a:buNone/>
                      </a:pPr>
                      <a:endParaRPr sz="800">
                        <a:solidFill>
                          <a:schemeClr val="lt1"/>
                        </a:solidFill>
                        <a:latin typeface="Montserrat"/>
                        <a:ea typeface="Montserrat"/>
                        <a:cs typeface="Montserrat"/>
                        <a:sym typeface="Montserrat"/>
                      </a:endParaRPr>
                    </a:p>
                  </a:txBody>
                  <a:tcPr marL="91425" marR="91425" marT="91425" marB="91425" anchor="ctr">
                    <a:lnL w="9525" cap="flat" cmpd="sng" algn="ctr">
                      <a:solidFill>
                        <a:schemeClr val="lt1">
                          <a:alpha val="0"/>
                        </a:schemeClr>
                      </a:solidFill>
                      <a:prstDash val="solid"/>
                      <a:round/>
                      <a:headEnd type="none" w="sm" len="sm"/>
                      <a:tailEnd type="none" w="sm" len="sm"/>
                    </a:lnL>
                    <a:lnR w="12700" cap="flat" cmpd="sng" algn="ctr">
                      <a:solidFill>
                        <a:schemeClr val="bg1"/>
                      </a:solidFill>
                      <a:prstDash val="solid"/>
                      <a:round/>
                      <a:headEnd type="none" w="med" len="med"/>
                      <a:tailEnd type="none" w="med" len="med"/>
                    </a:lnR>
                    <a:lnT w="9525" cap="flat" cmpd="sng" algn="ctr">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697967545"/>
                  </a:ext>
                </a:extLst>
              </a:tr>
            </a:tbl>
          </a:graphicData>
        </a:graphic>
      </p:graphicFrame>
    </p:spTree>
    <p:extLst>
      <p:ext uri="{BB962C8B-B14F-4D97-AF65-F5344CB8AC3E}">
        <p14:creationId xmlns:p14="http://schemas.microsoft.com/office/powerpoint/2010/main" val="3323921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CRITICAL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5" name="Google Shape;367;p52">
            <a:extLst>
              <a:ext uri="{FF2B5EF4-FFF2-40B4-BE49-F238E27FC236}">
                <a16:creationId xmlns:a16="http://schemas.microsoft.com/office/drawing/2014/main" id="{3EC63C55-5093-46C8-A2EF-35AD9D343ABB}"/>
              </a:ext>
            </a:extLst>
          </p:cNvPr>
          <p:cNvGraphicFramePr/>
          <p:nvPr>
            <p:extLst>
              <p:ext uri="{D42A27DB-BD31-4B8C-83A1-F6EECF244321}">
                <p14:modId xmlns:p14="http://schemas.microsoft.com/office/powerpoint/2010/main" val="3710522584"/>
              </p:ext>
            </p:extLst>
          </p:nvPr>
        </p:nvGraphicFramePr>
        <p:xfrm>
          <a:off x="1026200" y="1386425"/>
          <a:ext cx="3974129" cy="2820760"/>
        </p:xfrm>
        <a:graphic>
          <a:graphicData uri="http://schemas.openxmlformats.org/drawingml/2006/table">
            <a:tbl>
              <a:tblPr>
                <a:tableStyleId>{BDBED569-4797-4DF1-A0F4-6AAB3CD982D8}</a:tableStyleId>
              </a:tblPr>
              <a:tblGrid>
                <a:gridCol w="3155278">
                  <a:extLst>
                    <a:ext uri="{9D8B030D-6E8A-4147-A177-3AD203B41FA5}">
                      <a16:colId xmlns:a16="http://schemas.microsoft.com/office/drawing/2014/main" val="20000"/>
                    </a:ext>
                  </a:extLst>
                </a:gridCol>
                <a:gridCol w="818851">
                  <a:extLst>
                    <a:ext uri="{9D8B030D-6E8A-4147-A177-3AD203B41FA5}">
                      <a16:colId xmlns:a16="http://schemas.microsoft.com/office/drawing/2014/main" val="20001"/>
                    </a:ext>
                  </a:extLst>
                </a:gridCol>
              </a:tblGrid>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SQL Injection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39</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52647">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Password Management: Hardcoded</a:t>
                      </a:r>
                      <a:r>
                        <a:rPr lang="en-US" sz="1400" b="1">
                          <a:ln>
                            <a:noFill/>
                          </a:ln>
                          <a:solidFill>
                            <a:srgbClr val="000000"/>
                          </a:solidFill>
                          <a:latin typeface="Montserrat" panose="020B0604020202020204" charset="0"/>
                          <a:sym typeface="Montserrat ExtraBold"/>
                        </a:rPr>
                        <a:t> Password</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Privacy </a:t>
                      </a:r>
                      <a:r>
                        <a:rPr lang="it-IT" sz="1400" b="1" err="1">
                          <a:ln>
                            <a:noFill/>
                          </a:ln>
                          <a:solidFill>
                            <a:srgbClr val="000000"/>
                          </a:solidFill>
                          <a:latin typeface="Montserrat" panose="020B0604020202020204" charset="0"/>
                          <a:sym typeface="Montserrat ExtraBold"/>
                        </a:rPr>
                        <a:t>Violation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32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Path Manipulation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00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4385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a:ln>
                            <a:noFill/>
                          </a:ln>
                          <a:solidFill>
                            <a:srgbClr val="000000"/>
                          </a:solidFill>
                          <a:latin typeface="Montserrat" panose="020B0604020202020204" charset="0"/>
                          <a:sym typeface="Montserrat ExtraBold"/>
                        </a:rPr>
                        <a:t>Cross Site Scripting</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00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165</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013112483"/>
                  </a:ext>
                </a:extLst>
              </a:tr>
              <a:tr h="4385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it-IT" sz="1800" b="1">
                          <a:solidFill>
                            <a:schemeClr val="lt1"/>
                          </a:solidFill>
                          <a:latin typeface="Montserrat" panose="020B0604020202020204" charset="0"/>
                          <a:sym typeface="Montserrat"/>
                        </a:rPr>
                        <a:t>240</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111992826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CRITICAL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magine 26" descr="Immagine che contiene testo&#10;&#10;Descrizione generata automaticamente">
            <a:extLst>
              <a:ext uri="{FF2B5EF4-FFF2-40B4-BE49-F238E27FC236}">
                <a16:creationId xmlns:a16="http://schemas.microsoft.com/office/drawing/2014/main" id="{1F81F8A0-0C47-45D8-B0DE-45BE195B843A}"/>
              </a:ext>
            </a:extLst>
          </p:cNvPr>
          <p:cNvPicPr/>
          <p:nvPr/>
        </p:nvPicPr>
        <p:blipFill>
          <a:blip r:embed="rId3"/>
          <a:stretch>
            <a:fillRect/>
          </a:stretch>
        </p:blipFill>
        <p:spPr>
          <a:xfrm>
            <a:off x="3260090" y="3452495"/>
            <a:ext cx="5731510" cy="1424305"/>
          </a:xfrm>
          <a:prstGeom prst="rect">
            <a:avLst/>
          </a:prstGeom>
          <a:ln>
            <a:solidFill>
              <a:schemeClr val="tx2"/>
            </a:solidFill>
          </a:ln>
        </p:spPr>
      </p:pic>
      <p:pic>
        <p:nvPicPr>
          <p:cNvPr id="6" name="Immagine 31">
            <a:extLst>
              <a:ext uri="{FF2B5EF4-FFF2-40B4-BE49-F238E27FC236}">
                <a16:creationId xmlns:a16="http://schemas.microsoft.com/office/drawing/2014/main" id="{5C527681-BE84-4DBB-9499-3BB329679DE5}"/>
              </a:ext>
            </a:extLst>
          </p:cNvPr>
          <p:cNvPicPr/>
          <p:nvPr/>
        </p:nvPicPr>
        <p:blipFill>
          <a:blip r:embed="rId4"/>
          <a:stretch>
            <a:fillRect/>
          </a:stretch>
        </p:blipFill>
        <p:spPr>
          <a:xfrm>
            <a:off x="1026200" y="1653442"/>
            <a:ext cx="5731510" cy="939800"/>
          </a:xfrm>
          <a:prstGeom prst="rect">
            <a:avLst/>
          </a:prstGeom>
          <a:ln>
            <a:solidFill>
              <a:schemeClr val="tx2"/>
            </a:solidFill>
          </a:ln>
        </p:spPr>
      </p:pic>
      <p:sp>
        <p:nvSpPr>
          <p:cNvPr id="12" name="TextBox 11">
            <a:extLst>
              <a:ext uri="{FF2B5EF4-FFF2-40B4-BE49-F238E27FC236}">
                <a16:creationId xmlns:a16="http://schemas.microsoft.com/office/drawing/2014/main" id="{66F06D1D-37F0-4000-8E71-2EC70CE91905}"/>
              </a:ext>
            </a:extLst>
          </p:cNvPr>
          <p:cNvSpPr txBox="1"/>
          <p:nvPr/>
        </p:nvSpPr>
        <p:spPr>
          <a:xfrm>
            <a:off x="6504980" y="2792036"/>
            <a:ext cx="24866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spTree>
    <p:extLst>
      <p:ext uri="{BB962C8B-B14F-4D97-AF65-F5344CB8AC3E}">
        <p14:creationId xmlns:p14="http://schemas.microsoft.com/office/powerpoint/2010/main" val="3640859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B5CE80A3-7238-42FF-8E7F-D9FF0E6D8BC2}"/>
              </a:ext>
            </a:extLst>
          </p:cNvPr>
          <p:cNvGraphicFramePr/>
          <p:nvPr>
            <p:extLst>
              <p:ext uri="{D42A27DB-BD31-4B8C-83A1-F6EECF244321}">
                <p14:modId xmlns:p14="http://schemas.microsoft.com/office/powerpoint/2010/main" val="3951299412"/>
              </p:ext>
            </p:extLst>
          </p:nvPr>
        </p:nvGraphicFramePr>
        <p:xfrm>
          <a:off x="1026200" y="1261243"/>
          <a:ext cx="5113958" cy="3437232"/>
        </p:xfrm>
        <a:graphic>
          <a:graphicData uri="http://schemas.openxmlformats.org/drawingml/2006/table">
            <a:tbl>
              <a:tblPr>
                <a:tableStyleId>{BDBED569-4797-4DF1-A0F4-6AAB3CD982D8}</a:tableStyleId>
              </a:tblPr>
              <a:tblGrid>
                <a:gridCol w="4337444">
                  <a:extLst>
                    <a:ext uri="{9D8B030D-6E8A-4147-A177-3AD203B41FA5}">
                      <a16:colId xmlns:a16="http://schemas.microsoft.com/office/drawing/2014/main" val="20000"/>
                    </a:ext>
                  </a:extLst>
                </a:gridCol>
                <a:gridCol w="776514">
                  <a:extLst>
                    <a:ext uri="{9D8B030D-6E8A-4147-A177-3AD203B41FA5}">
                      <a16:colId xmlns:a16="http://schemas.microsoft.com/office/drawing/2014/main" val="20001"/>
                    </a:ext>
                  </a:extLst>
                </a:gridCol>
              </a:tblGrid>
              <a:tr h="266166">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Log </a:t>
                      </a:r>
                      <a:r>
                        <a:rPr lang="it-IT" sz="1400" b="1" err="1">
                          <a:ln>
                            <a:noFill/>
                          </a:ln>
                          <a:solidFill>
                            <a:srgbClr val="000000"/>
                          </a:solidFill>
                          <a:latin typeface="Montserrat" panose="020B0604020202020204" charset="0"/>
                          <a:sym typeface="Montserrat ExtraBold"/>
                        </a:rPr>
                        <a:t>Forging</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99506">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Password Management: Empty Password</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83</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370000">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Privacy Violation: Autocomplete</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99506">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Weak Encryption: Inadequate RSA Padding</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370000">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Access Control: Database</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119928263"/>
                  </a:ext>
                </a:extLst>
              </a:tr>
              <a:tr h="37000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Denial of Service: Regular Expression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8C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174730544"/>
                  </a:ext>
                </a:extLst>
              </a:tr>
              <a:tr h="37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b="1">
                          <a:ln>
                            <a:noFill/>
                          </a:ln>
                          <a:solidFill>
                            <a:srgbClr val="000000"/>
                          </a:solidFill>
                          <a:latin typeface="Montserrat" panose="020B0604020202020204" charset="0"/>
                          <a:sym typeface="Montserrat ExtraBold"/>
                        </a:rPr>
                        <a:t>Insecure Randomness</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8C00"/>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a:solidFill>
                            <a:schemeClr val="lt1"/>
                          </a:solidFill>
                          <a:latin typeface="Montserrat" panose="020B0604020202020204" charset="0"/>
                          <a:sym typeface="Montserrat"/>
                        </a:rPr>
                        <a:t>12</a:t>
                      </a:r>
                      <a:endParaRPr lang="it-IT"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95461322"/>
                  </a:ext>
                </a:extLst>
              </a:tr>
              <a:tr h="370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mpd="sng">
                      <a:noFill/>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800" b="1">
                          <a:solidFill>
                            <a:schemeClr val="lt1"/>
                          </a:solidFill>
                          <a:latin typeface="Montserrat" panose="020B0604020202020204" charset="0"/>
                          <a:sym typeface="Montserrat"/>
                        </a:rPr>
                        <a:t>113</a:t>
                      </a:r>
                      <a:endParaRPr lang="it-IT"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2281352826"/>
                  </a:ext>
                </a:extLst>
              </a:tr>
            </a:tbl>
          </a:graphicData>
        </a:graphic>
      </p:graphicFrame>
    </p:spTree>
    <p:extLst>
      <p:ext uri="{BB962C8B-B14F-4D97-AF65-F5344CB8AC3E}">
        <p14:creationId xmlns:p14="http://schemas.microsoft.com/office/powerpoint/2010/main" val="347918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HIGH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TextBox 6">
            <a:extLst>
              <a:ext uri="{FF2B5EF4-FFF2-40B4-BE49-F238E27FC236}">
                <a16:creationId xmlns:a16="http://schemas.microsoft.com/office/drawing/2014/main" id="{00F1B14D-6C3C-4677-A184-F4696F9992C0}"/>
              </a:ext>
            </a:extLst>
          </p:cNvPr>
          <p:cNvSpPr txBox="1"/>
          <p:nvPr/>
        </p:nvSpPr>
        <p:spPr>
          <a:xfrm>
            <a:off x="938500" y="3080594"/>
            <a:ext cx="241554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9" name="Immagine 39">
            <a:extLst>
              <a:ext uri="{FF2B5EF4-FFF2-40B4-BE49-F238E27FC236}">
                <a16:creationId xmlns:a16="http://schemas.microsoft.com/office/drawing/2014/main" id="{9AD636AB-801B-471B-B2B4-7B092954E7ED}"/>
              </a:ext>
            </a:extLst>
          </p:cNvPr>
          <p:cNvPicPr/>
          <p:nvPr/>
        </p:nvPicPr>
        <p:blipFill>
          <a:blip r:embed="rId3"/>
          <a:stretch>
            <a:fillRect/>
          </a:stretch>
        </p:blipFill>
        <p:spPr>
          <a:xfrm>
            <a:off x="1026200" y="1759034"/>
            <a:ext cx="6730960" cy="941399"/>
          </a:xfrm>
          <a:prstGeom prst="rect">
            <a:avLst/>
          </a:prstGeom>
          <a:ln>
            <a:solidFill>
              <a:schemeClr val="tx2"/>
            </a:solidFill>
          </a:ln>
        </p:spPr>
      </p:pic>
      <p:pic>
        <p:nvPicPr>
          <p:cNvPr id="10" name="Immagine 59">
            <a:extLst>
              <a:ext uri="{FF2B5EF4-FFF2-40B4-BE49-F238E27FC236}">
                <a16:creationId xmlns:a16="http://schemas.microsoft.com/office/drawing/2014/main" id="{3987B3BF-AF78-45A1-A6B2-795F3D4AFE1A}"/>
              </a:ext>
            </a:extLst>
          </p:cNvPr>
          <p:cNvPicPr/>
          <p:nvPr/>
        </p:nvPicPr>
        <p:blipFill>
          <a:blip r:embed="rId4"/>
          <a:stretch>
            <a:fillRect/>
          </a:stretch>
        </p:blipFill>
        <p:spPr>
          <a:xfrm>
            <a:off x="938500" y="3922420"/>
            <a:ext cx="7428260" cy="405740"/>
          </a:xfrm>
          <a:prstGeom prst="rect">
            <a:avLst/>
          </a:prstGeom>
          <a:ln>
            <a:solidFill>
              <a:schemeClr val="tx2"/>
            </a:solidFill>
          </a:ln>
        </p:spPr>
      </p:pic>
    </p:spTree>
    <p:extLst>
      <p:ext uri="{BB962C8B-B14F-4D97-AF65-F5344CB8AC3E}">
        <p14:creationId xmlns:p14="http://schemas.microsoft.com/office/powerpoint/2010/main" val="3431143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MEDIUM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1ADBC0CC-6B7C-4611-A5D8-5D7A3F509B9B}"/>
              </a:ext>
            </a:extLst>
          </p:cNvPr>
          <p:cNvGraphicFramePr/>
          <p:nvPr>
            <p:extLst>
              <p:ext uri="{D42A27DB-BD31-4B8C-83A1-F6EECF244321}">
                <p14:modId xmlns:p14="http://schemas.microsoft.com/office/powerpoint/2010/main" val="3189243132"/>
              </p:ext>
            </p:extLst>
          </p:nvPr>
        </p:nvGraphicFramePr>
        <p:xfrm>
          <a:off x="1026200" y="1386425"/>
          <a:ext cx="3796330" cy="1505245"/>
        </p:xfrm>
        <a:graphic>
          <a:graphicData uri="http://schemas.openxmlformats.org/drawingml/2006/table">
            <a:tbl>
              <a:tblPr>
                <a:tableStyleId>{BDBED569-4797-4DF1-A0F4-6AAB3CD982D8}</a:tableStyleId>
              </a:tblPr>
              <a:tblGrid>
                <a:gridCol w="3073887">
                  <a:extLst>
                    <a:ext uri="{9D8B030D-6E8A-4147-A177-3AD203B41FA5}">
                      <a16:colId xmlns:a16="http://schemas.microsoft.com/office/drawing/2014/main" val="20000"/>
                    </a:ext>
                  </a:extLst>
                </a:gridCol>
                <a:gridCol w="722443">
                  <a:extLst>
                    <a:ext uri="{9D8B030D-6E8A-4147-A177-3AD203B41FA5}">
                      <a16:colId xmlns:a16="http://schemas.microsoft.com/office/drawing/2014/main" val="20001"/>
                    </a:ext>
                  </a:extLst>
                </a:gridCol>
              </a:tblGrid>
              <a:tr h="438505">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Often Misused: File Upload</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00"/>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5264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a:ln>
                            <a:noFill/>
                          </a:ln>
                          <a:solidFill>
                            <a:srgbClr val="000000"/>
                          </a:solidFill>
                          <a:latin typeface="Montserrat" panose="020B0604020202020204" charset="0"/>
                        </a:rPr>
                        <a:t>Cross-Site Scripting: Poor Validation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FF00"/>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ea typeface="Montserrat"/>
                          <a:cs typeface="Montserrat"/>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844712595"/>
                  </a:ext>
                </a:extLst>
              </a:tr>
              <a:tr h="45264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mpd="sng">
                      <a:noFill/>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1800" b="1">
                          <a:solidFill>
                            <a:schemeClr val="lt1"/>
                          </a:solidFill>
                          <a:latin typeface="Montserrat" panose="020B0604020202020204" charset="0"/>
                          <a:sym typeface="Montserrat"/>
                        </a:rPr>
                        <a:t>4</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07450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01691" y="1448363"/>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SYSTEM: CIVIC SENSE</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01691" y="2167386"/>
            <a:ext cx="2772537" cy="22812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The system allows the citizen to notify failures, problems, malfunctions and, in general, relevant events for a subject that provides services or manages infrastructure of public interest (water, electricity, roads, urban safety, etc. ...). </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03281" y="1313543"/>
            <a:ext cx="0" cy="2888343"/>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4" descr="Città con riempimento a tinta unita">
            <a:extLst>
              <a:ext uri="{FF2B5EF4-FFF2-40B4-BE49-F238E27FC236}">
                <a16:creationId xmlns:a16="http://schemas.microsoft.com/office/drawing/2014/main" id="{A618B2B6-8463-4860-95AB-B90CF2AEB8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761" y="1944556"/>
            <a:ext cx="1626316" cy="1626316"/>
          </a:xfrm>
          <a:prstGeom prst="rect">
            <a:avLst/>
          </a:prstGeom>
        </p:spPr>
      </p:pic>
    </p:spTree>
    <p:extLst>
      <p:ext uri="{BB962C8B-B14F-4D97-AF65-F5344CB8AC3E}">
        <p14:creationId xmlns:p14="http://schemas.microsoft.com/office/powerpoint/2010/main" val="2175186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MEDIUM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 name="TextBox 7">
            <a:extLst>
              <a:ext uri="{FF2B5EF4-FFF2-40B4-BE49-F238E27FC236}">
                <a16:creationId xmlns:a16="http://schemas.microsoft.com/office/drawing/2014/main" id="{C5EE0B18-7A8C-49FF-8025-88FCCAE3287B}"/>
              </a:ext>
            </a:extLst>
          </p:cNvPr>
          <p:cNvSpPr txBox="1"/>
          <p:nvPr/>
        </p:nvSpPr>
        <p:spPr>
          <a:xfrm>
            <a:off x="1503200" y="3845763"/>
            <a:ext cx="24668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9" name="Immagine 45" descr="Immagine che contiene testo&#10;&#10;Descrizione generata automaticamente">
            <a:extLst>
              <a:ext uri="{FF2B5EF4-FFF2-40B4-BE49-F238E27FC236}">
                <a16:creationId xmlns:a16="http://schemas.microsoft.com/office/drawing/2014/main" id="{01C65971-97B1-4DEB-8DE5-E07CA6F2823C}"/>
              </a:ext>
            </a:extLst>
          </p:cNvPr>
          <p:cNvPicPr/>
          <p:nvPr/>
        </p:nvPicPr>
        <p:blipFill>
          <a:blip r:embed="rId3"/>
          <a:stretch>
            <a:fillRect/>
          </a:stretch>
        </p:blipFill>
        <p:spPr>
          <a:xfrm>
            <a:off x="1026200" y="1496533"/>
            <a:ext cx="4686300" cy="1903095"/>
          </a:xfrm>
          <a:prstGeom prst="rect">
            <a:avLst/>
          </a:prstGeom>
          <a:ln>
            <a:solidFill>
              <a:schemeClr val="tx2"/>
            </a:solidFill>
          </a:ln>
        </p:spPr>
      </p:pic>
      <p:pic>
        <p:nvPicPr>
          <p:cNvPr id="10" name="Immagine 65" descr="Immagine che contiene testo&#10;&#10;Descrizione generata automaticamente">
            <a:extLst>
              <a:ext uri="{FF2B5EF4-FFF2-40B4-BE49-F238E27FC236}">
                <a16:creationId xmlns:a16="http://schemas.microsoft.com/office/drawing/2014/main" id="{DECBE548-2677-4305-8127-C3055D15447D}"/>
              </a:ext>
            </a:extLst>
          </p:cNvPr>
          <p:cNvPicPr/>
          <p:nvPr/>
        </p:nvPicPr>
        <p:blipFill>
          <a:blip r:embed="rId4"/>
          <a:stretch>
            <a:fillRect/>
          </a:stretch>
        </p:blipFill>
        <p:spPr>
          <a:xfrm>
            <a:off x="4118967" y="2953494"/>
            <a:ext cx="4482465" cy="1981200"/>
          </a:xfrm>
          <a:prstGeom prst="rect">
            <a:avLst/>
          </a:prstGeom>
          <a:ln>
            <a:solidFill>
              <a:schemeClr val="tx2"/>
            </a:solidFill>
          </a:ln>
        </p:spPr>
      </p:pic>
    </p:spTree>
    <p:extLst>
      <p:ext uri="{BB962C8B-B14F-4D97-AF65-F5344CB8AC3E}">
        <p14:creationId xmlns:p14="http://schemas.microsoft.com/office/powerpoint/2010/main" val="414486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5084929"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LOW VULNERABILITIES</a:t>
            </a:r>
            <a:endParaRPr>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7" name="Google Shape;367;p52">
            <a:extLst>
              <a:ext uri="{FF2B5EF4-FFF2-40B4-BE49-F238E27FC236}">
                <a16:creationId xmlns:a16="http://schemas.microsoft.com/office/drawing/2014/main" id="{CB63ECCB-F952-43C5-8CE1-2C2CD9E5D946}"/>
              </a:ext>
            </a:extLst>
          </p:cNvPr>
          <p:cNvGraphicFramePr/>
          <p:nvPr>
            <p:extLst>
              <p:ext uri="{D42A27DB-BD31-4B8C-83A1-F6EECF244321}">
                <p14:modId xmlns:p14="http://schemas.microsoft.com/office/powerpoint/2010/main" val="3511425382"/>
              </p:ext>
            </p:extLst>
          </p:nvPr>
        </p:nvGraphicFramePr>
        <p:xfrm>
          <a:off x="1026200" y="1065728"/>
          <a:ext cx="5186530" cy="3900411"/>
        </p:xfrm>
        <a:graphic>
          <a:graphicData uri="http://schemas.openxmlformats.org/drawingml/2006/table">
            <a:tbl>
              <a:tblPr>
                <a:tableStyleId>{BDBED569-4797-4DF1-A0F4-6AAB3CD982D8}</a:tableStyleId>
              </a:tblPr>
              <a:tblGrid>
                <a:gridCol w="4399949">
                  <a:extLst>
                    <a:ext uri="{9D8B030D-6E8A-4147-A177-3AD203B41FA5}">
                      <a16:colId xmlns:a16="http://schemas.microsoft.com/office/drawing/2014/main" val="20000"/>
                    </a:ext>
                  </a:extLst>
                </a:gridCol>
                <a:gridCol w="786581">
                  <a:extLst>
                    <a:ext uri="{9D8B030D-6E8A-4147-A177-3AD203B41FA5}">
                      <a16:colId xmlns:a16="http://schemas.microsoft.com/office/drawing/2014/main" val="20001"/>
                    </a:ext>
                  </a:extLst>
                </a:gridCol>
              </a:tblGrid>
              <a:tr h="371607">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Command Injection</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1"/>
                  </a:ext>
                </a:extLst>
              </a:tr>
              <a:tr h="40339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rPr>
                        <a:t>SQL Injection</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2"/>
                  </a:ext>
                </a:extLst>
              </a:tr>
              <a:tr h="571719">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Password Management: Password in </a:t>
                      </a:r>
                      <a:r>
                        <a:rPr lang="it-IT" sz="1400" b="1" err="1">
                          <a:ln>
                            <a:noFill/>
                          </a:ln>
                          <a:solidFill>
                            <a:srgbClr val="000000"/>
                          </a:solidFill>
                          <a:latin typeface="Montserrat" panose="020B0604020202020204" charset="0"/>
                          <a:sym typeface="Montserrat ExtraBold"/>
                        </a:rPr>
                        <a:t>Comment</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en" sz="1400">
                          <a:solidFill>
                            <a:schemeClr val="lt1"/>
                          </a:solidFill>
                          <a:latin typeface="Montserrat" panose="020B0604020202020204" charset="0"/>
                          <a:sym typeface="Montserrat"/>
                        </a:rPr>
                        <a:t>20</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0003"/>
                  </a:ext>
                </a:extLst>
              </a:tr>
              <a:tr h="403390">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Weak Cryptographic Hash</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16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039710432"/>
                  </a:ext>
                </a:extLst>
              </a:tr>
              <a:tr h="371607">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Cross-Site Request Forgery</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22</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1119928263"/>
                  </a:ext>
                </a:extLst>
              </a:tr>
              <a:tr h="371607">
                <a:tc>
                  <a:txBody>
                    <a:bodyPr/>
                    <a:lstStyle/>
                    <a:p>
                      <a:pPr marL="0" lvl="0" indent="0" algn="ctr" rtl="0">
                        <a:spcBef>
                          <a:spcPts val="0"/>
                        </a:spcBef>
                        <a:spcAft>
                          <a:spcPts val="0"/>
                        </a:spcAft>
                        <a:buNone/>
                      </a:pPr>
                      <a:r>
                        <a:rPr lang="en-US" sz="1400" b="1">
                          <a:ln>
                            <a:noFill/>
                          </a:ln>
                          <a:solidFill>
                            <a:srgbClr val="000000"/>
                          </a:solidFill>
                          <a:latin typeface="Montserrat" panose="020B0604020202020204" charset="0"/>
                          <a:sym typeface="Montserrat ExtraBold"/>
                        </a:rPr>
                        <a:t>Hardcoded Domain in HTML</a:t>
                      </a:r>
                      <a:endParaRPr lang="en-US"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174730544"/>
                  </a:ext>
                </a:extLst>
              </a:tr>
              <a:tr h="431861">
                <a:tc>
                  <a:txBody>
                    <a:bodyPr/>
                    <a:lstStyle/>
                    <a:p>
                      <a:pPr marL="0" lvl="0" indent="0" algn="ctr" rtl="0">
                        <a:spcBef>
                          <a:spcPts val="0"/>
                        </a:spcBef>
                        <a:spcAft>
                          <a:spcPts val="0"/>
                        </a:spcAft>
                        <a:buNone/>
                      </a:pPr>
                      <a:r>
                        <a:rPr lang="it-IT" sz="1400" b="1">
                          <a:ln>
                            <a:noFill/>
                          </a:ln>
                          <a:solidFill>
                            <a:srgbClr val="000000"/>
                          </a:solidFill>
                          <a:latin typeface="Montserrat" panose="020B0604020202020204" charset="0"/>
                          <a:sym typeface="Montserrat ExtraBold"/>
                        </a:rPr>
                        <a:t>JavaScript Hijacking: Vulnerable Framework</a:t>
                      </a: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sym typeface="Montserrat"/>
                        </a:rPr>
                        <a:t>6</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2281352826"/>
                  </a:ext>
                </a:extLst>
              </a:tr>
              <a:tr h="4064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sv-SE" sz="1400" b="1">
                          <a:ln>
                            <a:noFill/>
                          </a:ln>
                          <a:solidFill>
                            <a:srgbClr val="000000"/>
                          </a:solidFill>
                          <a:latin typeface="Montserrat" panose="020B0604020202020204" charset="0"/>
                          <a:sym typeface="Montserrat ExtraBold"/>
                        </a:rPr>
                        <a:t>System Information Leak: External / Internal</a:t>
                      </a:r>
                      <a:endParaRPr lang="sv-SE"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B w="12700" cap="flat" cmpd="sng" algn="ctr">
                      <a:solidFill>
                        <a:srgbClr val="0097A7"/>
                      </a:solidFill>
                      <a:prstDash val="solid"/>
                      <a:round/>
                      <a:headEnd type="none" w="med" len="med"/>
                      <a:tailEnd type="none" w="med" len="med"/>
                    </a:lnB>
                    <a:solidFill>
                      <a:srgbClr val="FFFF96"/>
                    </a:solidFill>
                  </a:tcPr>
                </a:tc>
                <a:tc>
                  <a:txBody>
                    <a:bodyPr/>
                    <a:lstStyle/>
                    <a:p>
                      <a:pPr marL="0" lvl="0" indent="0" algn="ctr" rtl="0">
                        <a:spcBef>
                          <a:spcPts val="0"/>
                        </a:spcBef>
                        <a:spcAft>
                          <a:spcPts val="0"/>
                        </a:spcAft>
                        <a:buNone/>
                      </a:pPr>
                      <a:r>
                        <a:rPr lang="it-IT" sz="1400">
                          <a:solidFill>
                            <a:schemeClr val="lt1"/>
                          </a:solidFill>
                          <a:latin typeface="Montserrat" panose="020B0604020202020204" charset="0"/>
                          <a:ea typeface="Montserrat"/>
                          <a:cs typeface="Montserrat"/>
                          <a:sym typeface="Montserrat"/>
                        </a:rPr>
                        <a:t>4</a:t>
                      </a:r>
                      <a:endParaRPr sz="1400">
                        <a:solidFill>
                          <a:schemeClr val="lt1"/>
                        </a:solidFill>
                        <a:latin typeface="Montserrat" panose="020B0604020202020204" charset="0"/>
                        <a:ea typeface="Montserrat"/>
                        <a:cs typeface="Montserrat"/>
                        <a:sym typeface="Montserrat"/>
                      </a:endParaRPr>
                    </a:p>
                  </a:txBody>
                  <a:tcPr marL="91425" marR="91425" marT="91425" marB="91425" anchor="ctr">
                    <a:solidFill>
                      <a:schemeClr val="tx1"/>
                    </a:solidFill>
                  </a:tcPr>
                </a:tc>
                <a:extLst>
                  <a:ext uri="{0D108BD9-81ED-4DB2-BD59-A6C34878D82A}">
                    <a16:rowId xmlns:a16="http://schemas.microsoft.com/office/drawing/2014/main" val="3751369759"/>
                  </a:ext>
                </a:extLst>
              </a:tr>
              <a:tr h="42878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it-IT" sz="1400" b="1">
                        <a:ln>
                          <a:noFill/>
                        </a:ln>
                        <a:solidFill>
                          <a:srgbClr val="000000"/>
                        </a:solidFill>
                        <a:latin typeface="Montserrat" panose="020B0604020202020204" charset="0"/>
                        <a:ea typeface="Montserrat ExtraBold"/>
                        <a:cs typeface="Montserrat ExtraBold"/>
                        <a:sym typeface="Montserrat ExtraBold"/>
                      </a:endParaRPr>
                    </a:p>
                  </a:txBody>
                  <a:tcPr marL="91425" marR="91425" marT="91425" marB="91425" anchor="ctr">
                    <a:lnL w="12700" cap="flat" cmpd="sng" algn="ctr">
                      <a:noFill/>
                      <a:prstDash val="solid"/>
                      <a:round/>
                      <a:headEnd type="none" w="med" len="med"/>
                      <a:tailEnd type="none" w="med" len="med"/>
                    </a:lnL>
                    <a:lnR w="12700" cap="flat" cmpd="sng" algn="ctr">
                      <a:solidFill>
                        <a:srgbClr val="0097A7"/>
                      </a:solidFill>
                      <a:prstDash val="solid"/>
                      <a:round/>
                      <a:headEnd type="none" w="med" len="med"/>
                      <a:tailEnd type="none" w="med" len="med"/>
                    </a:lnR>
                    <a:lnT w="12700" cap="flat" cmpd="sng" algn="ctr">
                      <a:solidFill>
                        <a:srgbClr val="0097A7"/>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it-IT" sz="1800" b="1">
                          <a:solidFill>
                            <a:schemeClr val="lt1"/>
                          </a:solidFill>
                          <a:latin typeface="Montserrat" panose="020B0604020202020204" charset="0"/>
                          <a:sym typeface="Montserrat"/>
                        </a:rPr>
                        <a:t>76</a:t>
                      </a:r>
                      <a:endParaRPr sz="1400" b="1">
                        <a:solidFill>
                          <a:schemeClr val="lt1"/>
                        </a:solidFill>
                        <a:latin typeface="Montserrat" panose="020B0604020202020204" charset="0"/>
                        <a:ea typeface="Montserrat"/>
                        <a:cs typeface="Montserrat"/>
                        <a:sym typeface="Montserrat"/>
                      </a:endParaRPr>
                    </a:p>
                  </a:txBody>
                  <a:tcPr marL="91425" marR="91425" marT="91425" marB="91425" anchor="ctr">
                    <a:lnL w="12700" cap="flat" cmpd="sng" algn="ctr">
                      <a:solidFill>
                        <a:srgbClr val="0097A7"/>
                      </a:solidFill>
                      <a:prstDash val="solid"/>
                      <a:round/>
                      <a:headEnd type="none" w="med" len="med"/>
                      <a:tailEnd type="none" w="med" len="med"/>
                    </a:lnL>
                    <a:solidFill>
                      <a:schemeClr val="tx1"/>
                    </a:solidFill>
                  </a:tcPr>
                </a:tc>
                <a:extLst>
                  <a:ext uri="{0D108BD9-81ED-4DB2-BD59-A6C34878D82A}">
                    <a16:rowId xmlns:a16="http://schemas.microsoft.com/office/drawing/2014/main" val="2775721215"/>
                  </a:ext>
                </a:extLst>
              </a:tr>
            </a:tbl>
          </a:graphicData>
        </a:graphic>
      </p:graphicFrame>
    </p:spTree>
    <p:extLst>
      <p:ext uri="{BB962C8B-B14F-4D97-AF65-F5344CB8AC3E}">
        <p14:creationId xmlns:p14="http://schemas.microsoft.com/office/powerpoint/2010/main" val="3848907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 OF LOW VULNERABILITY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Immagine 60" descr="Immagine che contiene testo&#10;&#10;Descrizione generata automaticamente">
            <a:extLst>
              <a:ext uri="{FF2B5EF4-FFF2-40B4-BE49-F238E27FC236}">
                <a16:creationId xmlns:a16="http://schemas.microsoft.com/office/drawing/2014/main" id="{F556244B-ECFC-4E6A-A315-93B1F4F44915}"/>
              </a:ext>
            </a:extLst>
          </p:cNvPr>
          <p:cNvPicPr/>
          <p:nvPr/>
        </p:nvPicPr>
        <p:blipFill>
          <a:blip r:embed="rId3"/>
          <a:stretch>
            <a:fillRect/>
          </a:stretch>
        </p:blipFill>
        <p:spPr>
          <a:xfrm>
            <a:off x="1026200" y="1386425"/>
            <a:ext cx="3581400" cy="2796540"/>
          </a:xfrm>
          <a:prstGeom prst="rect">
            <a:avLst/>
          </a:prstGeom>
          <a:ln>
            <a:solidFill>
              <a:schemeClr val="tx2"/>
            </a:solidFill>
          </a:ln>
        </p:spPr>
      </p:pic>
      <p:sp>
        <p:nvSpPr>
          <p:cNvPr id="7" name="TextBox 6">
            <a:extLst>
              <a:ext uri="{FF2B5EF4-FFF2-40B4-BE49-F238E27FC236}">
                <a16:creationId xmlns:a16="http://schemas.microsoft.com/office/drawing/2014/main" id="{A58A26C4-C102-4FFA-8E41-3E9397A039D0}"/>
              </a:ext>
            </a:extLst>
          </p:cNvPr>
          <p:cNvSpPr txBox="1"/>
          <p:nvPr/>
        </p:nvSpPr>
        <p:spPr>
          <a:xfrm>
            <a:off x="2920522" y="4414302"/>
            <a:ext cx="2466820" cy="461665"/>
          </a:xfrm>
          <a:prstGeom prst="rect">
            <a:avLst/>
          </a:prstGeom>
          <a:noFill/>
        </p:spPr>
        <p:txBody>
          <a:bodyPr wrap="square">
            <a:spAutoFit/>
          </a:bodyPr>
          <a:lstStyle/>
          <a:p>
            <a:r>
              <a:rPr kumimoji="0" lang="en" sz="2400" b="0" i="0" u="none" strike="noStrike" kern="0" cap="none" spc="0" normalizeH="0" baseline="0" noProof="0">
                <a:ln>
                  <a:noFill/>
                </a:ln>
                <a:solidFill>
                  <a:srgbClr val="FFAB40"/>
                </a:solidFill>
                <a:effectLst/>
                <a:uLnTx/>
                <a:uFillTx/>
                <a:latin typeface="Montserrat ExtraBold"/>
                <a:sym typeface="Montserrat ExtraBold"/>
              </a:rPr>
              <a:t>…AND ITS FIX</a:t>
            </a:r>
            <a:endParaRPr lang="en-GB"/>
          </a:p>
        </p:txBody>
      </p:sp>
      <p:pic>
        <p:nvPicPr>
          <p:cNvPr id="8" name="Immagine 62" descr="Immagine che contiene testo&#10;&#10;Descrizione generata automaticamente">
            <a:extLst>
              <a:ext uri="{FF2B5EF4-FFF2-40B4-BE49-F238E27FC236}">
                <a16:creationId xmlns:a16="http://schemas.microsoft.com/office/drawing/2014/main" id="{69354AB1-14CA-49AB-94B5-971147117FC1}"/>
              </a:ext>
            </a:extLst>
          </p:cNvPr>
          <p:cNvPicPr/>
          <p:nvPr/>
        </p:nvPicPr>
        <p:blipFill>
          <a:blip r:embed="rId4"/>
          <a:stretch>
            <a:fillRect/>
          </a:stretch>
        </p:blipFill>
        <p:spPr>
          <a:xfrm>
            <a:off x="5387342" y="2630607"/>
            <a:ext cx="3314700" cy="2298700"/>
          </a:xfrm>
          <a:prstGeom prst="rect">
            <a:avLst/>
          </a:prstGeom>
          <a:ln>
            <a:solidFill>
              <a:schemeClr val="tx2"/>
            </a:solidFill>
          </a:ln>
        </p:spPr>
      </p:pic>
    </p:spTree>
    <p:extLst>
      <p:ext uri="{BB962C8B-B14F-4D97-AF65-F5344CB8AC3E}">
        <p14:creationId xmlns:p14="http://schemas.microsoft.com/office/powerpoint/2010/main" val="200128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UNRESOLVED VULNERABILITIES</a:t>
            </a:r>
            <a:endParaRPr/>
          </a:p>
        </p:txBody>
      </p:sp>
      <p:sp>
        <p:nvSpPr>
          <p:cNvPr id="2004" name="Google Shape;2004;p58"/>
          <p:cNvSpPr txBox="1">
            <a:spLocks noGrp="1"/>
          </p:cNvSpPr>
          <p:nvPr>
            <p:ph type="title" idx="2"/>
          </p:nvPr>
        </p:nvSpPr>
        <p:spPr>
          <a:xfrm>
            <a:off x="898386"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CRITICAL</a:t>
            </a:r>
            <a:endParaRPr/>
          </a:p>
        </p:txBody>
      </p:sp>
      <p:sp>
        <p:nvSpPr>
          <p:cNvPr id="2005" name="Google Shape;2005;p58"/>
          <p:cNvSpPr txBox="1">
            <a:spLocks noGrp="1"/>
          </p:cNvSpPr>
          <p:nvPr>
            <p:ph type="subTitle" idx="1"/>
          </p:nvPr>
        </p:nvSpPr>
        <p:spPr>
          <a:xfrm>
            <a:off x="898389" y="3221762"/>
            <a:ext cx="1671600" cy="115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200"/>
              <a:t>Privacy Violation (</a:t>
            </a:r>
            <a:r>
              <a:rPr lang="en" sz="1200" b="1"/>
              <a:t>6</a:t>
            </a:r>
            <a:r>
              <a:rPr lang="en" sz="1200"/>
              <a:t>)</a:t>
            </a:r>
            <a:endParaRPr sz="1200"/>
          </a:p>
        </p:txBody>
      </p:sp>
      <p:sp>
        <p:nvSpPr>
          <p:cNvPr id="2006" name="Google Shape;2006;p58"/>
          <p:cNvSpPr txBox="1">
            <a:spLocks noGrp="1"/>
          </p:cNvSpPr>
          <p:nvPr>
            <p:ph type="title" idx="3"/>
          </p:nvPr>
        </p:nvSpPr>
        <p:spPr>
          <a:xfrm>
            <a:off x="2790261"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HIGH</a:t>
            </a:r>
            <a:endParaRPr/>
          </a:p>
        </p:txBody>
      </p:sp>
      <p:sp>
        <p:nvSpPr>
          <p:cNvPr id="2007" name="Google Shape;2007;p58"/>
          <p:cNvSpPr txBox="1">
            <a:spLocks noGrp="1"/>
          </p:cNvSpPr>
          <p:nvPr>
            <p:ph type="subTitle" idx="4"/>
          </p:nvPr>
        </p:nvSpPr>
        <p:spPr>
          <a:xfrm>
            <a:off x="2790264" y="3221762"/>
            <a:ext cx="1671600" cy="1157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200" err="1"/>
              <a:t>Insecure</a:t>
            </a:r>
            <a:r>
              <a:rPr lang="it-IT" sz="1200"/>
              <a:t> </a:t>
            </a:r>
            <a:r>
              <a:rPr lang="it-IT" sz="1200" err="1"/>
              <a:t>Randomness</a:t>
            </a:r>
            <a:r>
              <a:rPr lang="it-IT" sz="1200"/>
              <a:t> (</a:t>
            </a:r>
            <a:r>
              <a:rPr lang="it-IT" sz="1200" b="1"/>
              <a:t>7</a:t>
            </a:r>
            <a:r>
              <a:rPr lang="it-IT" sz="1200"/>
              <a:t>)</a:t>
            </a:r>
            <a:endParaRPr sz="1200"/>
          </a:p>
        </p:txBody>
      </p:sp>
      <p:sp>
        <p:nvSpPr>
          <p:cNvPr id="2008" name="Google Shape;2008;p58"/>
          <p:cNvSpPr txBox="1">
            <a:spLocks noGrp="1"/>
          </p:cNvSpPr>
          <p:nvPr>
            <p:ph type="title" idx="5"/>
          </p:nvPr>
        </p:nvSpPr>
        <p:spPr>
          <a:xfrm>
            <a:off x="4682136"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MEDIUM</a:t>
            </a:r>
            <a:endParaRPr/>
          </a:p>
        </p:txBody>
      </p:sp>
      <p:sp>
        <p:nvSpPr>
          <p:cNvPr id="2009" name="Google Shape;2009;p58"/>
          <p:cNvSpPr txBox="1">
            <a:spLocks noGrp="1"/>
          </p:cNvSpPr>
          <p:nvPr>
            <p:ph type="subTitle" idx="6"/>
          </p:nvPr>
        </p:nvSpPr>
        <p:spPr>
          <a:xfrm>
            <a:off x="4682139" y="3221762"/>
            <a:ext cx="1671600" cy="11574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a:t>Often Misused: File Upload (</a:t>
            </a:r>
            <a:r>
              <a:rPr lang="en-US" sz="1200" b="1"/>
              <a:t>2</a:t>
            </a:r>
            <a:r>
              <a:rPr lang="en-US" sz="1200"/>
              <a:t>)</a:t>
            </a:r>
          </a:p>
        </p:txBody>
      </p:sp>
      <p:sp>
        <p:nvSpPr>
          <p:cNvPr id="2010" name="Google Shape;2010;p58"/>
          <p:cNvSpPr txBox="1">
            <a:spLocks noGrp="1"/>
          </p:cNvSpPr>
          <p:nvPr>
            <p:ph type="title" idx="7"/>
          </p:nvPr>
        </p:nvSpPr>
        <p:spPr>
          <a:xfrm>
            <a:off x="6574011" y="2715550"/>
            <a:ext cx="16716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LOW</a:t>
            </a:r>
            <a:endParaRPr/>
          </a:p>
        </p:txBody>
      </p:sp>
      <p:sp>
        <p:nvSpPr>
          <p:cNvPr id="2011" name="Google Shape;2011;p58"/>
          <p:cNvSpPr txBox="1">
            <a:spLocks noGrp="1"/>
          </p:cNvSpPr>
          <p:nvPr>
            <p:ph type="subTitle" idx="8"/>
          </p:nvPr>
        </p:nvSpPr>
        <p:spPr>
          <a:xfrm>
            <a:off x="6574014" y="3221762"/>
            <a:ext cx="2515122" cy="179292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200" err="1"/>
              <a:t>Command</a:t>
            </a:r>
            <a:r>
              <a:rPr lang="it-IT" sz="1200"/>
              <a:t> Injection (</a:t>
            </a:r>
            <a:r>
              <a:rPr lang="it-IT" sz="1200" b="1"/>
              <a:t>2</a:t>
            </a:r>
            <a:r>
              <a:rPr lang="it-IT" sz="1200"/>
              <a:t>)</a:t>
            </a:r>
          </a:p>
          <a:p>
            <a:pPr marL="285750" lvl="0" indent="-285750" algn="l" rtl="0">
              <a:spcBef>
                <a:spcPts val="0"/>
              </a:spcBef>
              <a:spcAft>
                <a:spcPts val="0"/>
              </a:spcAft>
              <a:buFont typeface="Arial" panose="020B0604020202020204" pitchFamily="34" charset="0"/>
              <a:buChar char="•"/>
            </a:pPr>
            <a:r>
              <a:rPr lang="it-IT" sz="1200"/>
              <a:t>Cross-Site </a:t>
            </a:r>
            <a:r>
              <a:rPr lang="it-IT" sz="1200" err="1"/>
              <a:t>Request</a:t>
            </a:r>
            <a:r>
              <a:rPr lang="it-IT" sz="1200"/>
              <a:t> </a:t>
            </a:r>
            <a:r>
              <a:rPr lang="it-IT" sz="1200" err="1"/>
              <a:t>Forgery</a:t>
            </a:r>
            <a:r>
              <a:rPr lang="it-IT" sz="1200"/>
              <a:t> (</a:t>
            </a:r>
            <a:r>
              <a:rPr lang="it-IT" sz="1200" b="1"/>
              <a:t>22</a:t>
            </a:r>
            <a:r>
              <a:rPr lang="it-IT" sz="1200"/>
              <a:t>)</a:t>
            </a:r>
          </a:p>
          <a:p>
            <a:pPr marL="285750" lvl="0" indent="-285750" algn="l" rtl="0">
              <a:spcBef>
                <a:spcPts val="0"/>
              </a:spcBef>
              <a:spcAft>
                <a:spcPts val="0"/>
              </a:spcAft>
              <a:buFont typeface="Arial" panose="020B0604020202020204" pitchFamily="34" charset="0"/>
              <a:buChar char="•"/>
            </a:pPr>
            <a:r>
              <a:rPr lang="it-IT" sz="1200"/>
              <a:t>JavaScript </a:t>
            </a:r>
            <a:r>
              <a:rPr lang="it-IT" sz="1200" err="1"/>
              <a:t>Hijacking</a:t>
            </a:r>
            <a:r>
              <a:rPr lang="it-IT" sz="1200"/>
              <a:t>: </a:t>
            </a:r>
            <a:r>
              <a:rPr lang="it-IT" sz="1200" err="1"/>
              <a:t>Vulnerable</a:t>
            </a:r>
            <a:r>
              <a:rPr lang="it-IT" sz="1200"/>
              <a:t> Framework (</a:t>
            </a:r>
            <a:r>
              <a:rPr lang="it-IT" sz="1200" b="1"/>
              <a:t>3</a:t>
            </a:r>
            <a:r>
              <a:rPr lang="it-IT" sz="1200"/>
              <a:t>)</a:t>
            </a:r>
          </a:p>
          <a:p>
            <a:pPr marL="285750" lvl="0" indent="-285750" algn="l" rtl="0">
              <a:spcBef>
                <a:spcPts val="0"/>
              </a:spcBef>
              <a:spcAft>
                <a:spcPts val="0"/>
              </a:spcAft>
              <a:buFont typeface="Arial" panose="020B0604020202020204" pitchFamily="34" charset="0"/>
              <a:buChar char="•"/>
            </a:pPr>
            <a:r>
              <a:rPr lang="it-IT" sz="1200"/>
              <a:t>System Information Leak: </a:t>
            </a:r>
            <a:r>
              <a:rPr lang="it-IT" sz="1200" err="1"/>
              <a:t>Internal</a:t>
            </a:r>
            <a:r>
              <a:rPr lang="it-IT" sz="1200"/>
              <a:t> (</a:t>
            </a:r>
            <a:r>
              <a:rPr lang="it-IT" sz="1200" b="1"/>
              <a:t>2</a:t>
            </a:r>
            <a:r>
              <a:rPr lang="it-IT" sz="1200"/>
              <a:t>)</a:t>
            </a:r>
          </a:p>
          <a:p>
            <a:pPr marL="285750" lvl="0" indent="-285750" algn="l" rtl="0">
              <a:spcBef>
                <a:spcPts val="0"/>
              </a:spcBef>
              <a:spcAft>
                <a:spcPts val="0"/>
              </a:spcAft>
              <a:buFont typeface="Arial" panose="020B0604020202020204" pitchFamily="34" charset="0"/>
              <a:buChar char="•"/>
            </a:pPr>
            <a:r>
              <a:rPr lang="it-IT" sz="1200"/>
              <a:t>System Information Leak: </a:t>
            </a:r>
            <a:r>
              <a:rPr lang="it-IT" sz="1200" err="1"/>
              <a:t>External</a:t>
            </a:r>
            <a:r>
              <a:rPr lang="it-IT" sz="1200"/>
              <a:t> (</a:t>
            </a:r>
            <a:r>
              <a:rPr lang="it-IT" sz="1200" b="1"/>
              <a:t>2</a:t>
            </a:r>
            <a:r>
              <a:rPr lang="it-IT" sz="1200"/>
              <a:t>)</a:t>
            </a:r>
          </a:p>
          <a:p>
            <a:pPr marL="285750" lvl="0" indent="-285750" algn="l" rtl="0">
              <a:spcBef>
                <a:spcPts val="0"/>
              </a:spcBef>
              <a:spcAft>
                <a:spcPts val="0"/>
              </a:spcAft>
              <a:buFont typeface="Arial" panose="020B0604020202020204" pitchFamily="34" charset="0"/>
              <a:buChar char="•"/>
            </a:pPr>
            <a:endParaRPr sz="1200"/>
          </a:p>
        </p:txBody>
      </p:sp>
      <p:sp>
        <p:nvSpPr>
          <p:cNvPr id="2012" name="Google Shape;2012;p58"/>
          <p:cNvSpPr/>
          <p:nvPr/>
        </p:nvSpPr>
        <p:spPr>
          <a:xfrm>
            <a:off x="1297975" y="1699350"/>
            <a:ext cx="872400" cy="8724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189850" y="1699350"/>
            <a:ext cx="872400" cy="872400"/>
          </a:xfrm>
          <a:prstGeom prst="ellipse">
            <a:avLst/>
          </a:prstGeom>
          <a:solidFill>
            <a:srgbClr val="FF8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6973625" y="1699350"/>
            <a:ext cx="872400" cy="872400"/>
          </a:xfrm>
          <a:prstGeom prst="ellipse">
            <a:avLst/>
          </a:prstGeom>
          <a:solidFill>
            <a:srgbClr val="FFFF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5081738" y="1699350"/>
            <a:ext cx="872400" cy="872400"/>
          </a:xfrm>
          <a:prstGeom prst="ellipse">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6" name="TextBox 35">
            <a:extLst>
              <a:ext uri="{FF2B5EF4-FFF2-40B4-BE49-F238E27FC236}">
                <a16:creationId xmlns:a16="http://schemas.microsoft.com/office/drawing/2014/main" id="{5D639B67-ADDD-4F85-9153-55CA22AF9067}"/>
              </a:ext>
            </a:extLst>
          </p:cNvPr>
          <p:cNvSpPr txBox="1"/>
          <p:nvPr/>
        </p:nvSpPr>
        <p:spPr>
          <a:xfrm>
            <a:off x="2286000" y="4622444"/>
            <a:ext cx="4572000" cy="369332"/>
          </a:xfrm>
          <a:prstGeom prst="rect">
            <a:avLst/>
          </a:prstGeom>
          <a:noFill/>
        </p:spPr>
        <p:txBody>
          <a:bodyPr wrap="square">
            <a:spAutoFit/>
          </a:bodyPr>
          <a:lstStyle/>
          <a:p>
            <a:pPr algn="ctr"/>
            <a:r>
              <a:rPr kumimoji="0" lang="en" sz="1600" b="0" i="0" u="none" strike="noStrike" kern="0" cap="none" spc="0" normalizeH="0" baseline="0" noProof="0">
                <a:ln>
                  <a:noFill/>
                </a:ln>
                <a:solidFill>
                  <a:srgbClr val="FFAB40"/>
                </a:solidFill>
                <a:effectLst/>
                <a:uLnTx/>
                <a:uFillTx/>
                <a:latin typeface="Montserrat"/>
                <a:cs typeface="Arial"/>
                <a:sym typeface="Montserrat"/>
              </a:rPr>
              <a:t>Total: </a:t>
            </a:r>
            <a:r>
              <a:rPr kumimoji="0" lang="en" sz="1800" b="1" i="0" u="none" strike="noStrike" kern="0" cap="none" spc="0" normalizeH="0" baseline="0" noProof="0">
                <a:ln>
                  <a:noFill/>
                </a:ln>
                <a:solidFill>
                  <a:srgbClr val="FFAB40"/>
                </a:solidFill>
                <a:effectLst/>
                <a:uLnTx/>
                <a:uFillTx/>
                <a:latin typeface="Montserrat"/>
                <a:cs typeface="Arial"/>
                <a:sym typeface="Montserrat"/>
              </a:rPr>
              <a:t>46</a:t>
            </a:r>
            <a:endParaRPr lang="en-GB" b="1"/>
          </a:p>
        </p:txBody>
      </p:sp>
    </p:spTree>
    <p:extLst>
      <p:ext uri="{BB962C8B-B14F-4D97-AF65-F5344CB8AC3E}">
        <p14:creationId xmlns:p14="http://schemas.microsoft.com/office/powerpoint/2010/main" val="296522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UNRESOLVED VULNERABILITIES</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aphicFrame>
        <p:nvGraphicFramePr>
          <p:cNvPr id="17" name="Tabella 2">
            <a:extLst>
              <a:ext uri="{FF2B5EF4-FFF2-40B4-BE49-F238E27FC236}">
                <a16:creationId xmlns:a16="http://schemas.microsoft.com/office/drawing/2014/main" id="{2B30DB81-C534-4C29-A344-A7E89CA38F60}"/>
              </a:ext>
            </a:extLst>
          </p:cNvPr>
          <p:cNvGraphicFramePr>
            <a:graphicFrameLocks noGrp="1"/>
          </p:cNvGraphicFramePr>
          <p:nvPr>
            <p:extLst>
              <p:ext uri="{D42A27DB-BD31-4B8C-83A1-F6EECF244321}">
                <p14:modId xmlns:p14="http://schemas.microsoft.com/office/powerpoint/2010/main" val="2967690717"/>
              </p:ext>
            </p:extLst>
          </p:nvPr>
        </p:nvGraphicFramePr>
        <p:xfrm>
          <a:off x="1026200" y="1766351"/>
          <a:ext cx="6550257" cy="1854200"/>
        </p:xfrm>
        <a:graphic>
          <a:graphicData uri="http://schemas.openxmlformats.org/drawingml/2006/table">
            <a:tbl>
              <a:tblPr firstRow="1" bandRow="1">
                <a:tableStyleId>{062B89E7-166C-41B7-AC0B-4D2A5A0F7C26}</a:tableStyleId>
              </a:tblPr>
              <a:tblGrid>
                <a:gridCol w="4015789">
                  <a:extLst>
                    <a:ext uri="{9D8B030D-6E8A-4147-A177-3AD203B41FA5}">
                      <a16:colId xmlns:a16="http://schemas.microsoft.com/office/drawing/2014/main" val="3475468840"/>
                    </a:ext>
                  </a:extLst>
                </a:gridCol>
                <a:gridCol w="2534468">
                  <a:extLst>
                    <a:ext uri="{9D8B030D-6E8A-4147-A177-3AD203B41FA5}">
                      <a16:colId xmlns:a16="http://schemas.microsoft.com/office/drawing/2014/main" val="1385543540"/>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1" err="1">
                          <a:solidFill>
                            <a:schemeClr val="bg1"/>
                          </a:solidFill>
                          <a:latin typeface="Montserrat" panose="020B0604020202020204" charset="0"/>
                        </a:rPr>
                        <a:t>Insecure</a:t>
                      </a:r>
                      <a:r>
                        <a:rPr lang="it-IT" b="1">
                          <a:solidFill>
                            <a:schemeClr val="bg1"/>
                          </a:solidFill>
                          <a:latin typeface="Montserrat" panose="020B0604020202020204" charset="0"/>
                        </a:rPr>
                        <a:t> </a:t>
                      </a:r>
                      <a:r>
                        <a:rPr lang="it-IT" b="1" err="1">
                          <a:solidFill>
                            <a:schemeClr val="bg1"/>
                          </a:solidFill>
                          <a:latin typeface="Montserrat" panose="020B0604020202020204" charset="0"/>
                        </a:rPr>
                        <a:t>Randomness</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False Positive</a:t>
                      </a:r>
                    </a:p>
                  </a:txBody>
                  <a:tcPr>
                    <a:solidFill>
                      <a:schemeClr val="tx1"/>
                    </a:solidFill>
                  </a:tcPr>
                </a:tc>
                <a:extLst>
                  <a:ext uri="{0D108BD9-81ED-4DB2-BD59-A6C34878D82A}">
                    <a16:rowId xmlns:a16="http://schemas.microsoft.com/office/drawing/2014/main" val="1183197079"/>
                  </a:ext>
                </a:extLst>
              </a:tr>
              <a:tr h="370840">
                <a:tc>
                  <a:txBody>
                    <a:bodyPr/>
                    <a:lstStyle/>
                    <a:p>
                      <a:pPr algn="l"/>
                      <a:r>
                        <a:rPr lang="it-IT" b="1" err="1">
                          <a:solidFill>
                            <a:schemeClr val="bg1"/>
                          </a:solidFill>
                          <a:latin typeface="Montserrat" panose="020B0604020202020204" charset="0"/>
                        </a:rPr>
                        <a:t>Often</a:t>
                      </a:r>
                      <a:r>
                        <a:rPr lang="it-IT" b="1">
                          <a:solidFill>
                            <a:schemeClr val="bg1"/>
                          </a:solidFill>
                          <a:latin typeface="Montserrat" panose="020B0604020202020204" charset="0"/>
                        </a:rPr>
                        <a:t> </a:t>
                      </a:r>
                      <a:r>
                        <a:rPr lang="it-IT" b="1" err="1">
                          <a:solidFill>
                            <a:schemeClr val="bg1"/>
                          </a:solidFill>
                          <a:latin typeface="Montserrat" panose="020B0604020202020204" charset="0"/>
                        </a:rPr>
                        <a:t>Misused</a:t>
                      </a:r>
                      <a:r>
                        <a:rPr lang="it-IT" b="1">
                          <a:solidFill>
                            <a:schemeClr val="bg1"/>
                          </a:solidFill>
                          <a:latin typeface="Montserrat" panose="020B0604020202020204" charset="0"/>
                        </a:rPr>
                        <a:t>: File Upload</a:t>
                      </a:r>
                    </a:p>
                  </a:txBody>
                  <a:tcPr anchor="ctr">
                    <a:solidFill>
                      <a:schemeClr val="tx1"/>
                    </a:solidFill>
                  </a:tcPr>
                </a:tc>
                <a:tc>
                  <a:txBody>
                    <a:bodyPr/>
                    <a:lstStyle/>
                    <a:p>
                      <a:r>
                        <a:rPr lang="it-IT">
                          <a:solidFill>
                            <a:schemeClr val="bg1"/>
                          </a:solidFill>
                          <a:latin typeface="Montserrat" panose="020B0604020202020204" charset="0"/>
                        </a:rPr>
                        <a:t>False Positive</a:t>
                      </a:r>
                    </a:p>
                  </a:txBody>
                  <a:tcPr>
                    <a:solidFill>
                      <a:schemeClr val="tx1"/>
                    </a:solidFill>
                  </a:tcPr>
                </a:tc>
                <a:extLst>
                  <a:ext uri="{0D108BD9-81ED-4DB2-BD59-A6C34878D82A}">
                    <a16:rowId xmlns:a16="http://schemas.microsoft.com/office/drawing/2014/main" val="1885721284"/>
                  </a:ext>
                </a:extLst>
              </a:tr>
              <a:tr h="370840">
                <a:tc>
                  <a:txBody>
                    <a:bodyPr/>
                    <a:lstStyle/>
                    <a:p>
                      <a:pPr algn="l"/>
                      <a:r>
                        <a:rPr lang="it-IT" b="1" err="1">
                          <a:solidFill>
                            <a:schemeClr val="bg1"/>
                          </a:solidFill>
                          <a:latin typeface="Montserrat" panose="020B0604020202020204" charset="0"/>
                        </a:rPr>
                        <a:t>Command</a:t>
                      </a:r>
                      <a:r>
                        <a:rPr lang="it-IT" b="1">
                          <a:solidFill>
                            <a:schemeClr val="bg1"/>
                          </a:solidFill>
                          <a:latin typeface="Montserrat" panose="020B0604020202020204" charset="0"/>
                        </a:rPr>
                        <a:t> Injection</a:t>
                      </a: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894562002"/>
                  </a:ext>
                </a:extLst>
              </a:tr>
              <a:tr h="370840">
                <a:tc>
                  <a:txBody>
                    <a:bodyPr/>
                    <a:lstStyle/>
                    <a:p>
                      <a:pPr algn="l"/>
                      <a:r>
                        <a:rPr lang="it-IT" b="1">
                          <a:solidFill>
                            <a:schemeClr val="bg1"/>
                          </a:solidFill>
                          <a:latin typeface="Montserrat" panose="020B0604020202020204" charset="0"/>
                        </a:rPr>
                        <a:t>System Information Leak: </a:t>
                      </a:r>
                      <a:r>
                        <a:rPr lang="it-IT" b="1" err="1">
                          <a:solidFill>
                            <a:schemeClr val="bg1"/>
                          </a:solidFill>
                          <a:latin typeface="Montserrat" panose="020B0604020202020204" charset="0"/>
                        </a:rPr>
                        <a:t>Internal</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388543189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1">
                          <a:solidFill>
                            <a:schemeClr val="bg1"/>
                          </a:solidFill>
                          <a:latin typeface="Montserrat" panose="020B0604020202020204" charset="0"/>
                        </a:rPr>
                        <a:t>System Information Leak: </a:t>
                      </a:r>
                      <a:r>
                        <a:rPr lang="it-IT" b="1" err="1">
                          <a:solidFill>
                            <a:schemeClr val="bg1"/>
                          </a:solidFill>
                          <a:latin typeface="Montserrat" panose="020B0604020202020204" charset="0"/>
                        </a:rPr>
                        <a:t>External</a:t>
                      </a:r>
                      <a:endParaRPr lang="it-IT" b="1">
                        <a:solidFill>
                          <a:schemeClr val="bg1"/>
                        </a:solidFill>
                        <a:latin typeface="Montserrat" panose="020B0604020202020204" charset="0"/>
                      </a:endParaRPr>
                    </a:p>
                  </a:txBody>
                  <a:tcPr anchor="ctr">
                    <a:solidFill>
                      <a:schemeClr val="tx1"/>
                    </a:solidFill>
                  </a:tcPr>
                </a:tc>
                <a:tc>
                  <a:txBody>
                    <a:bodyPr/>
                    <a:lstStyle/>
                    <a:p>
                      <a:r>
                        <a:rPr lang="it-IT">
                          <a:solidFill>
                            <a:schemeClr val="bg1"/>
                          </a:solidFill>
                          <a:latin typeface="Montserrat" panose="020B0604020202020204" charset="0"/>
                        </a:rPr>
                        <a:t>3-rd party library upgrade</a:t>
                      </a:r>
                    </a:p>
                  </a:txBody>
                  <a:tcPr>
                    <a:solidFill>
                      <a:schemeClr val="tx1"/>
                    </a:solidFill>
                  </a:tcPr>
                </a:tc>
                <a:extLst>
                  <a:ext uri="{0D108BD9-81ED-4DB2-BD59-A6C34878D82A}">
                    <a16:rowId xmlns:a16="http://schemas.microsoft.com/office/drawing/2014/main" val="2729953266"/>
                  </a:ext>
                </a:extLst>
              </a:tr>
            </a:tbl>
          </a:graphicData>
        </a:graphic>
      </p:graphicFrame>
      <p:sp>
        <p:nvSpPr>
          <p:cNvPr id="39" name="Google Shape;215;p44">
            <a:extLst>
              <a:ext uri="{FF2B5EF4-FFF2-40B4-BE49-F238E27FC236}">
                <a16:creationId xmlns:a16="http://schemas.microsoft.com/office/drawing/2014/main" id="{7B96BC5C-3F6C-4601-AF26-8EFA3D563CF4}"/>
              </a:ext>
            </a:extLst>
          </p:cNvPr>
          <p:cNvSpPr txBox="1">
            <a:spLocks/>
          </p:cNvSpPr>
          <p:nvPr/>
        </p:nvSpPr>
        <p:spPr>
          <a:xfrm>
            <a:off x="1026200" y="3954756"/>
            <a:ext cx="6550257" cy="774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r>
              <a:rPr lang="en-US" b="0" i="0" u="none" strike="noStrike" baseline="0">
                <a:solidFill>
                  <a:schemeClr val="bg1"/>
                </a:solidFill>
                <a:latin typeface="Montserrat" panose="020B0604020202020204" charset="0"/>
              </a:rPr>
              <a:t>A possible fix for the </a:t>
            </a:r>
            <a:r>
              <a:rPr lang="en-US">
                <a:solidFill>
                  <a:schemeClr val="bg1"/>
                </a:solidFill>
                <a:latin typeface="Montserrat" panose="020B0604020202020204" charset="0"/>
              </a:rPr>
              <a:t>missing unresolved vulnerabilities will be explained in the Privacy Analysis section</a:t>
            </a:r>
            <a:endParaRPr lang="en-US"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40867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500" y="1170192"/>
            <a:ext cx="7362662" cy="3559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0" indent="0" algn="just"/>
            <a:r>
              <a:rPr lang="it-IT" sz="1600" b="1" i="0" u="none" strike="noStrike" baseline="0">
                <a:solidFill>
                  <a:schemeClr val="bg1"/>
                </a:solidFill>
                <a:latin typeface="Montserrat" panose="020B0604020202020204" charset="0"/>
              </a:rPr>
              <a:t>A3 Sensitive Data </a:t>
            </a:r>
            <a:r>
              <a:rPr lang="it-IT" sz="1600" b="1" i="0" u="none" strike="noStrike" baseline="0" err="1">
                <a:solidFill>
                  <a:schemeClr val="bg1"/>
                </a:solidFill>
                <a:latin typeface="Montserrat" panose="020B0604020202020204" charset="0"/>
              </a:rPr>
              <a:t>Exposure</a:t>
            </a:r>
            <a:endParaRPr lang="it-IT" sz="1600" b="1" i="0" u="none" strike="noStrike" baseline="0">
              <a:solidFill>
                <a:schemeClr val="bg1"/>
              </a:solidFill>
              <a:latin typeface="Montserrat" panose="020B0604020202020204" charset="0"/>
            </a:endParaRPr>
          </a:p>
          <a:p>
            <a:pPr marL="0" indent="0" algn="just"/>
            <a:endParaRPr lang="it-IT" sz="1600" b="1">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The system has an image folder containing possible sensitive information. The data should be stored encrypted, and then decrypted before to be used. Moreover, the names of the files suggest the date in which that image has been taken </a:t>
            </a:r>
            <a:endParaRPr lang="it-IT">
              <a:solidFill>
                <a:schemeClr val="bg1"/>
              </a:solidFill>
              <a:latin typeface="Montserrat" panose="020B0604020202020204" charset="0"/>
              <a:ea typeface="Arial"/>
              <a:cs typeface="Arial"/>
            </a:endParaRPr>
          </a:p>
          <a:p>
            <a:pPr marL="342900" algn="just">
              <a:buFont typeface="+mj-lt"/>
              <a:buAutoNum type="arabicPeriod"/>
            </a:pPr>
            <a:endParaRPr lang="it-IT" sz="1400" b="0" i="0" u="none" strike="noStrike" cap="none" baseline="0">
              <a:solidFill>
                <a:schemeClr val="bg1"/>
              </a:solidFill>
              <a:latin typeface="Montserrat" panose="020B0604020202020204" charset="0"/>
              <a:ea typeface="Arial"/>
              <a:cs typeface="Arial"/>
              <a:sym typeface="Arial"/>
            </a:endParaRPr>
          </a:p>
          <a:p>
            <a:pPr marL="0" indent="0" algn="just"/>
            <a:r>
              <a:rPr lang="it-IT" sz="1600" b="1" i="0" u="none" strike="noStrike" baseline="0">
                <a:solidFill>
                  <a:schemeClr val="bg1"/>
                </a:solidFill>
                <a:latin typeface="Montserrat" panose="020B0604020202020204" charset="0"/>
              </a:rPr>
              <a:t>A5 </a:t>
            </a:r>
            <a:r>
              <a:rPr lang="it-IT" sz="1600" b="1" i="0" u="none" strike="noStrike" baseline="0" err="1">
                <a:solidFill>
                  <a:schemeClr val="bg1"/>
                </a:solidFill>
                <a:latin typeface="Montserrat" panose="020B0604020202020204" charset="0"/>
              </a:rPr>
              <a:t>Broken</a:t>
            </a:r>
            <a:r>
              <a:rPr lang="it-IT" sz="1600" b="1" i="0" u="none" strike="noStrike" baseline="0">
                <a:solidFill>
                  <a:schemeClr val="bg1"/>
                </a:solidFill>
                <a:latin typeface="Montserrat" panose="020B0604020202020204" charset="0"/>
              </a:rPr>
              <a:t> Access Control</a:t>
            </a:r>
          </a:p>
          <a:p>
            <a:pPr marL="0" indent="0" algn="just"/>
            <a:endParaRPr lang="it-IT" sz="1600" b="0" i="0" u="none" strike="noStrike" cap="none" baseline="0">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In ‘Admin/</a:t>
            </a:r>
            <a:r>
              <a:rPr lang="en-US" sz="1400" b="0" i="0" u="none" strike="noStrike" cap="none" baseline="0" err="1">
                <a:solidFill>
                  <a:schemeClr val="bg1"/>
                </a:solidFill>
                <a:latin typeface="Montserrat" panose="020B0604020202020204" charset="0"/>
                <a:ea typeface="Arial"/>
                <a:cs typeface="Arial"/>
                <a:sym typeface="Arial"/>
              </a:rPr>
              <a:t>login.php</a:t>
            </a:r>
            <a:r>
              <a:rPr lang="en-US" sz="1400" b="0" i="0" u="none" strike="noStrike" cap="none" baseline="0">
                <a:solidFill>
                  <a:schemeClr val="bg1"/>
                </a:solidFill>
                <a:latin typeface="Montserrat" panose="020B0604020202020204" charset="0"/>
                <a:ea typeface="Arial"/>
                <a:cs typeface="Arial"/>
                <a:sym typeface="Arial"/>
              </a:rPr>
              <a:t>’ file there is an if statement that contains a wrong check condition: if a user inserts the correct mail OR the correct password (not both), can access into the system. </a:t>
            </a:r>
          </a:p>
          <a:p>
            <a:pPr marL="342900" algn="just">
              <a:buFont typeface="+mj-lt"/>
              <a:buAutoNum type="arabicPeriod"/>
            </a:pPr>
            <a:endParaRPr lang="en-US">
              <a:solidFill>
                <a:schemeClr val="bg1"/>
              </a:solidFill>
              <a:latin typeface="Montserrat" panose="020B0604020202020204" charset="0"/>
              <a:cs typeface="Arial"/>
              <a:sym typeface="Arial"/>
            </a:endParaRPr>
          </a:p>
          <a:p>
            <a:pPr marL="285750" indent="-285750" algn="just">
              <a:buFont typeface="Arial" panose="020B0604020202020204" pitchFamily="34" charset="0"/>
              <a:buChar char="•"/>
            </a:pPr>
            <a:r>
              <a:rPr lang="en-US" b="0" i="0" u="none" strike="noStrike" baseline="0">
                <a:solidFill>
                  <a:schemeClr val="bg1"/>
                </a:solidFill>
                <a:latin typeface="Montserrat" panose="020B0604020202020204" charset="0"/>
              </a:rPr>
              <a:t>The file ‘Admin/</a:t>
            </a:r>
            <a:r>
              <a:rPr lang="en-US" b="0" i="0" u="none" strike="noStrike" baseline="0" err="1">
                <a:solidFill>
                  <a:schemeClr val="bg1"/>
                </a:solidFill>
                <a:latin typeface="Montserrat" panose="020B0604020202020204" charset="0"/>
              </a:rPr>
              <a:t>inserisci.php</a:t>
            </a:r>
            <a:r>
              <a:rPr lang="en-US" b="0" i="0" u="none" strike="noStrike" baseline="0">
                <a:solidFill>
                  <a:schemeClr val="bg1"/>
                </a:solidFill>
                <a:latin typeface="Montserrat" panose="020B0604020202020204" charset="0"/>
              </a:rPr>
              <a:t>’ contains hardcoded password of the database</a:t>
            </a:r>
            <a:endParaRPr lang="en-US" sz="1800"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3401165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499" y="1386425"/>
            <a:ext cx="7076415" cy="34250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During the login process, and without knowing any kind of credential (mail or password), it is possible for everybody to access to the private area (Admin) just removing ‘</a:t>
            </a:r>
            <a:r>
              <a:rPr lang="en-US" sz="1400" b="0" i="0" u="none" strike="noStrike" cap="none" baseline="0" err="1">
                <a:solidFill>
                  <a:schemeClr val="bg1"/>
                </a:solidFill>
                <a:latin typeface="Montserrat" panose="020B0604020202020204" charset="0"/>
                <a:ea typeface="Arial"/>
                <a:cs typeface="Arial"/>
                <a:sym typeface="Arial"/>
              </a:rPr>
              <a:t>login.php</a:t>
            </a:r>
            <a:r>
              <a:rPr lang="en-US" sz="1400" b="0" i="0" u="none" strike="noStrike" cap="none" baseline="0">
                <a:solidFill>
                  <a:schemeClr val="bg1"/>
                </a:solidFill>
                <a:latin typeface="Montserrat" panose="020B0604020202020204" charset="0"/>
                <a:ea typeface="Arial"/>
                <a:cs typeface="Arial"/>
                <a:sym typeface="Arial"/>
              </a:rPr>
              <a:t>’ from the URL.</a:t>
            </a:r>
          </a:p>
          <a:p>
            <a:pPr marL="0" indent="0" algn="just"/>
            <a:endParaRPr lang="it-IT" b="0" i="0" u="none" strike="noStrike" cap="none" baseline="0">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b="0" i="0" u="none" strike="noStrike" cap="none" baseline="0">
                <a:solidFill>
                  <a:schemeClr val="bg1"/>
                </a:solidFill>
                <a:latin typeface="Montserrat" panose="020B0604020202020204" charset="0"/>
                <a:ea typeface="Arial"/>
                <a:cs typeface="Arial"/>
                <a:sym typeface="Arial"/>
              </a:rPr>
              <a:t>In the main page of the system, if an attacker uses the inspect element mode, can see the path in the server which contains an error that shows the path of the file</a:t>
            </a:r>
          </a:p>
          <a:p>
            <a:pPr marL="0" indent="0" algn="just"/>
            <a:endParaRPr lang="en-US">
              <a:solidFill>
                <a:schemeClr val="bg1"/>
              </a:solidFill>
              <a:latin typeface="Montserrat" panose="020B0604020202020204" charset="0"/>
              <a:cs typeface="Arial"/>
              <a:sym typeface="Arial"/>
            </a:endParaRPr>
          </a:p>
          <a:p>
            <a:pPr marL="285750" indent="-285750" algn="just">
              <a:buFont typeface="Arial" panose="020B0604020202020204" pitchFamily="34" charset="0"/>
              <a:buChar char="•"/>
            </a:pPr>
            <a:r>
              <a:rPr lang="en-US" b="0" i="0" u="none" strike="noStrike" baseline="0">
                <a:solidFill>
                  <a:schemeClr val="bg1"/>
                </a:solidFill>
                <a:latin typeface="Montserrat" panose="020B0604020202020204" charset="0"/>
              </a:rPr>
              <a:t>When trying to logout after logging-in as Team, the system redirects to a non-existing page ‘</a:t>
            </a:r>
            <a:r>
              <a:rPr lang="en-US" b="0" i="0" u="none" strike="noStrike" baseline="0" err="1">
                <a:solidFill>
                  <a:schemeClr val="bg1"/>
                </a:solidFill>
                <a:latin typeface="Montserrat" panose="020B0604020202020204" charset="0"/>
              </a:rPr>
              <a:t>login.php</a:t>
            </a:r>
            <a:r>
              <a:rPr lang="en-US" b="0" i="0" u="none" strike="noStrike" baseline="0">
                <a:solidFill>
                  <a:schemeClr val="bg1"/>
                </a:solidFill>
                <a:latin typeface="Montserrat" panose="020B0604020202020204" charset="0"/>
              </a:rPr>
              <a:t>’ so it gives an error. This is due to the fact that in the file ‘Team/</a:t>
            </a:r>
            <a:r>
              <a:rPr lang="en-US" b="0" i="0" u="none" strike="noStrike" baseline="0" err="1">
                <a:solidFill>
                  <a:schemeClr val="bg1"/>
                </a:solidFill>
                <a:latin typeface="Montserrat" panose="020B0604020202020204" charset="0"/>
              </a:rPr>
              <a:t>index.php</a:t>
            </a:r>
            <a:r>
              <a:rPr lang="en-US" b="0" i="0" u="none" strike="noStrike" baseline="0">
                <a:solidFill>
                  <a:schemeClr val="bg1"/>
                </a:solidFill>
                <a:latin typeface="Montserrat" panose="020B0604020202020204" charset="0"/>
              </a:rPr>
              <a:t>’ there is a wrong </a:t>
            </a:r>
            <a:r>
              <a:rPr lang="en-US" b="0" i="0" u="none" strike="noStrike" baseline="0" err="1">
                <a:solidFill>
                  <a:schemeClr val="bg1"/>
                </a:solidFill>
                <a:latin typeface="Montserrat" panose="020B0604020202020204" charset="0"/>
              </a:rPr>
              <a:t>href</a:t>
            </a:r>
            <a:r>
              <a:rPr lang="en-US" b="0" i="0" u="none" strike="noStrike" baseline="0">
                <a:solidFill>
                  <a:schemeClr val="bg1"/>
                </a:solidFill>
                <a:latin typeface="Montserrat" panose="020B0604020202020204" charset="0"/>
              </a:rPr>
              <a:t> tag value which redirects to a non-existing file (</a:t>
            </a:r>
            <a:r>
              <a:rPr lang="en-US" b="0" i="0" u="none" strike="noStrike" baseline="0" err="1">
                <a:solidFill>
                  <a:schemeClr val="bg1"/>
                </a:solidFill>
                <a:latin typeface="Montserrat" panose="020B0604020202020204" charset="0"/>
              </a:rPr>
              <a:t>login.php</a:t>
            </a:r>
            <a:r>
              <a:rPr lang="en-US" b="0" i="0" u="none" strike="noStrike" baseline="0">
                <a:solidFill>
                  <a:schemeClr val="bg1"/>
                </a:solidFill>
                <a:latin typeface="Montserrat" panose="020B0604020202020204" charset="0"/>
              </a:rPr>
              <a:t>).</a:t>
            </a:r>
            <a:endParaRPr lang="en-US" sz="1800" b="0" i="0" u="none" strike="noStrike" baseline="0">
              <a:solidFill>
                <a:schemeClr val="bg1"/>
              </a:solidFill>
              <a:latin typeface="Montserrat" panose="020B0604020202020204" charset="0"/>
            </a:endParaRPr>
          </a:p>
        </p:txBody>
      </p:sp>
    </p:spTree>
    <p:extLst>
      <p:ext uri="{BB962C8B-B14F-4D97-AF65-F5344CB8AC3E}">
        <p14:creationId xmlns:p14="http://schemas.microsoft.com/office/powerpoint/2010/main" val="2614525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58"/>
          <p:cNvSpPr txBox="1">
            <a:spLocks noGrp="1"/>
          </p:cNvSpPr>
          <p:nvPr>
            <p:ph type="title"/>
          </p:nvPr>
        </p:nvSpPr>
        <p:spPr>
          <a:xfrm>
            <a:off x="938500" y="445025"/>
            <a:ext cx="5015638"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VULNERABILITES NOT IDENTIFIED BY FORTIFY</a:t>
            </a:r>
            <a:endParaRPr/>
          </a:p>
        </p:txBody>
      </p:sp>
      <p:cxnSp>
        <p:nvCxnSpPr>
          <p:cNvPr id="2016" name="Google Shape;2016;p58"/>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 name="Google Shape;215;p44">
            <a:extLst>
              <a:ext uri="{FF2B5EF4-FFF2-40B4-BE49-F238E27FC236}">
                <a16:creationId xmlns:a16="http://schemas.microsoft.com/office/drawing/2014/main" id="{C0304436-268A-4CF6-A5CC-EE0D7D100744}"/>
              </a:ext>
            </a:extLst>
          </p:cNvPr>
          <p:cNvSpPr txBox="1">
            <a:spLocks/>
          </p:cNvSpPr>
          <p:nvPr/>
        </p:nvSpPr>
        <p:spPr>
          <a:xfrm>
            <a:off x="938500" y="1314864"/>
            <a:ext cx="7362662" cy="3559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lgn="just"/>
            <a:endParaRPr lang="en-US">
              <a:solidFill>
                <a:schemeClr val="bg1"/>
              </a:solidFill>
              <a:latin typeface="Montserrat" panose="020B0604020202020204" charset="0"/>
            </a:endParaRPr>
          </a:p>
          <a:p>
            <a:pPr marL="0" indent="0" algn="just"/>
            <a:r>
              <a:rPr lang="it-IT" sz="1600" b="1">
                <a:solidFill>
                  <a:schemeClr val="bg1"/>
                </a:solidFill>
                <a:latin typeface="Montserrat" panose="020B0604020202020204" charset="0"/>
              </a:rPr>
              <a:t>A9 Using </a:t>
            </a:r>
            <a:r>
              <a:rPr lang="it-IT" sz="1600" b="1" err="1">
                <a:solidFill>
                  <a:schemeClr val="bg1"/>
                </a:solidFill>
                <a:latin typeface="Montserrat" panose="020B0604020202020204" charset="0"/>
              </a:rPr>
              <a:t>components</a:t>
            </a:r>
            <a:r>
              <a:rPr lang="it-IT" sz="1600" b="1">
                <a:solidFill>
                  <a:schemeClr val="bg1"/>
                </a:solidFill>
                <a:latin typeface="Montserrat" panose="020B0604020202020204" charset="0"/>
              </a:rPr>
              <a:t> with </a:t>
            </a:r>
            <a:r>
              <a:rPr lang="it-IT" sz="1600" b="1" err="1">
                <a:solidFill>
                  <a:schemeClr val="bg1"/>
                </a:solidFill>
                <a:latin typeface="Montserrat" panose="020B0604020202020204" charset="0"/>
              </a:rPr>
              <a:t>Known</a:t>
            </a:r>
            <a:r>
              <a:rPr lang="it-IT" sz="1600" b="1">
                <a:solidFill>
                  <a:schemeClr val="bg1"/>
                </a:solidFill>
                <a:latin typeface="Montserrat" panose="020B0604020202020204" charset="0"/>
              </a:rPr>
              <a:t> </a:t>
            </a:r>
            <a:r>
              <a:rPr lang="it-IT" sz="1600" b="1" err="1">
                <a:solidFill>
                  <a:schemeClr val="bg1"/>
                </a:solidFill>
                <a:latin typeface="Montserrat" panose="020B0604020202020204" charset="0"/>
              </a:rPr>
              <a:t>Vulnerabilities</a:t>
            </a:r>
            <a:endParaRPr lang="it-IT" sz="1600" b="1">
              <a:solidFill>
                <a:schemeClr val="bg1"/>
              </a:solidFill>
              <a:latin typeface="Montserrat" panose="020B0604020202020204" charset="0"/>
            </a:endParaRPr>
          </a:p>
          <a:p>
            <a:pPr marL="0" indent="0" algn="just"/>
            <a:endParaRPr lang="it-IT" sz="1600" b="1">
              <a:solidFill>
                <a:schemeClr val="bg1"/>
              </a:solidFill>
              <a:latin typeface="Montserrat" panose="020B0604020202020204" charset="0"/>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In the project there are some dwsync.xml files. If an attacker exploits these files, can retrieve important information. This vulnerability is called ‘Adobe Dreamweaver dwsync.xml Remote Information Disclosure’. As said before Adobe's Dreamweaver is known to produce 'dwsync.xml' files. These contain synchronization information that may include the list of files and directories synchronized. This can lead to information disclosure.</a:t>
            </a:r>
          </a:p>
          <a:p>
            <a:pPr marL="285750" indent="-285750" algn="just">
              <a:buFont typeface="Arial" panose="020B0604020202020204" pitchFamily="34" charset="0"/>
              <a:buChar char="•"/>
            </a:pPr>
            <a:endParaRPr lang="en-US">
              <a:solidFill>
                <a:schemeClr val="bg1"/>
              </a:solidFill>
              <a:latin typeface="Montserrat" panose="020B0604020202020204" charset="0"/>
              <a:ea typeface="Arial"/>
              <a:cs typeface="Arial"/>
              <a:sym typeface="Arial"/>
            </a:endParaRPr>
          </a:p>
          <a:p>
            <a:pPr marL="285750" indent="-285750" algn="just">
              <a:buFont typeface="Arial" panose="020B0604020202020204" pitchFamily="34" charset="0"/>
              <a:buChar char="•"/>
            </a:pPr>
            <a:r>
              <a:rPr lang="en-US" sz="1400" b="0" i="0" u="none" strike="noStrike" cap="none" baseline="0">
                <a:solidFill>
                  <a:schemeClr val="bg1"/>
                </a:solidFill>
                <a:latin typeface="Montserrat" panose="020B0604020202020204" charset="0"/>
                <a:ea typeface="Arial"/>
                <a:cs typeface="Arial"/>
                <a:sym typeface="Arial"/>
              </a:rPr>
              <a:t>There are two file that cannot be reached browsing the entire system (‘Admin/</a:t>
            </a:r>
            <a:r>
              <a:rPr lang="en-US" sz="1400" b="0" i="0" u="none" strike="noStrike" cap="none" baseline="0" err="1">
                <a:solidFill>
                  <a:schemeClr val="bg1"/>
                </a:solidFill>
                <a:latin typeface="Montserrat" panose="020B0604020202020204" charset="0"/>
                <a:ea typeface="Arial"/>
                <a:cs typeface="Arial"/>
                <a:sym typeface="Arial"/>
              </a:rPr>
              <a:t>inserisci.php</a:t>
            </a:r>
            <a:r>
              <a:rPr lang="en-US" sz="1400" b="0" i="0" u="none" strike="noStrike" cap="none" baseline="0">
                <a:solidFill>
                  <a:schemeClr val="bg1"/>
                </a:solidFill>
                <a:latin typeface="Montserrat" panose="020B0604020202020204" charset="0"/>
                <a:ea typeface="Arial"/>
                <a:cs typeface="Arial"/>
                <a:sym typeface="Arial"/>
              </a:rPr>
              <a:t>’ e ‘Admin/php/</a:t>
            </a:r>
            <a:r>
              <a:rPr lang="en-US" sz="1400" b="0" i="0" u="none" strike="noStrike" cap="none" baseline="0" err="1">
                <a:solidFill>
                  <a:schemeClr val="bg1"/>
                </a:solidFill>
                <a:latin typeface="Montserrat" panose="020B0604020202020204" charset="0"/>
                <a:ea typeface="Arial"/>
                <a:cs typeface="Arial"/>
                <a:sym typeface="Arial"/>
              </a:rPr>
              <a:t>loginn.php</a:t>
            </a:r>
            <a:r>
              <a:rPr lang="en-US" sz="1400" b="0" i="0" u="none" strike="noStrike" cap="none" baseline="0">
                <a:solidFill>
                  <a:schemeClr val="bg1"/>
                </a:solidFill>
                <a:latin typeface="Montserrat" panose="020B0604020202020204" charset="0"/>
                <a:ea typeface="Arial"/>
                <a:cs typeface="Arial"/>
                <a:sym typeface="Arial"/>
              </a:rPr>
              <a:t>’). However, if an attacker uses some scanning tool can find these files and use them to retrieve some sensitive data.</a:t>
            </a:r>
            <a:endParaRPr lang="it-IT" sz="1400" b="0" i="0" u="none" strike="noStrike" cap="none" baseline="0">
              <a:solidFill>
                <a:schemeClr val="bg1"/>
              </a:solidFill>
              <a:latin typeface="Montserrat" panose="020B0604020202020204" charset="0"/>
              <a:ea typeface="Arial"/>
              <a:cs typeface="Arial"/>
              <a:sym typeface="Arial"/>
            </a:endParaRPr>
          </a:p>
        </p:txBody>
      </p:sp>
    </p:spTree>
    <p:extLst>
      <p:ext uri="{BB962C8B-B14F-4D97-AF65-F5344CB8AC3E}">
        <p14:creationId xmlns:p14="http://schemas.microsoft.com/office/powerpoint/2010/main" val="1318051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252917" y="1657245"/>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OBSERVATIONS</a:t>
            </a:r>
            <a:endParaRPr lang="it-IT" sz="2800" dirty="0">
              <a:solidFill>
                <a:schemeClr val="bg1"/>
              </a:solidFill>
            </a:endParaRP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252917" y="2663792"/>
            <a:ext cx="3019280" cy="6393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dirty="0">
                <a:solidFill>
                  <a:srgbClr val="FF8C00"/>
                </a:solidFill>
              </a:rPr>
              <a:t>Same observation that emerged from the analysis</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46655" y="2002729"/>
            <a:ext cx="0" cy="119253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Elemento grafico 2" descr="Badge Punto interrogativo contorno">
            <a:extLst>
              <a:ext uri="{FF2B5EF4-FFF2-40B4-BE49-F238E27FC236}">
                <a16:creationId xmlns:a16="http://schemas.microsoft.com/office/drawing/2014/main" id="{7B7B0EB7-3F5D-4250-90DB-B76FBE03E9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0456" y="1991833"/>
            <a:ext cx="1214326" cy="1214326"/>
          </a:xfrm>
          <a:prstGeom prst="rect">
            <a:avLst/>
          </a:prstGeom>
        </p:spPr>
      </p:pic>
    </p:spTree>
    <p:extLst>
      <p:ext uri="{BB962C8B-B14F-4D97-AF65-F5344CB8AC3E}">
        <p14:creationId xmlns:p14="http://schemas.microsoft.com/office/powerpoint/2010/main" val="1202098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45928" y="1622403"/>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PRIVACY ANALYSIS</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45928" y="2341426"/>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This part involves the identification of Privacy Design Strategies for system re-engineering and  the use of Privacy Design Patterns to explain the unresolved vulnerabilities</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47518" y="1487583"/>
            <a:ext cx="0" cy="2482074"/>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3" descr="Telecamera di sicurezza con riempimento a tinta unita">
            <a:extLst>
              <a:ext uri="{FF2B5EF4-FFF2-40B4-BE49-F238E27FC236}">
                <a16:creationId xmlns:a16="http://schemas.microsoft.com/office/drawing/2014/main" id="{1BC64EAF-CEAA-42E3-872D-B346597695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0728" y="1858532"/>
            <a:ext cx="1426436" cy="1426436"/>
          </a:xfrm>
          <a:prstGeom prst="rect">
            <a:avLst/>
          </a:prstGeom>
        </p:spPr>
      </p:pic>
    </p:spTree>
    <p:extLst>
      <p:ext uri="{BB962C8B-B14F-4D97-AF65-F5344CB8AC3E}">
        <p14:creationId xmlns:p14="http://schemas.microsoft.com/office/powerpoint/2010/main" val="3607861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sp>
        <p:nvSpPr>
          <p:cNvPr id="215" name="Google Shape;215;p44"/>
          <p:cNvSpPr txBox="1">
            <a:spLocks noGrp="1"/>
          </p:cNvSpPr>
          <p:nvPr>
            <p:ph type="body" idx="1"/>
          </p:nvPr>
        </p:nvSpPr>
        <p:spPr>
          <a:xfrm>
            <a:off x="938500" y="915725"/>
            <a:ext cx="4946400" cy="4440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pc="60">
                <a:effectLst/>
                <a:latin typeface="Montserrat" panose="020B0604020202020204" charset="0"/>
                <a:ea typeface="Times New Roman" panose="02020603050405020304" pitchFamily="18" charset="0"/>
                <a:cs typeface="Times New Roman" panose="02020603050405020304" pitchFamily="18" charset="0"/>
              </a:rPr>
              <a:t>The main interface of the system:</a:t>
            </a:r>
            <a:endParaRPr lang="en-US" sz="1100">
              <a:latin typeface="Montserrat" panose="020B0604020202020204" charset="0"/>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grpSp>
        <p:nvGrpSpPr>
          <p:cNvPr id="6" name="Google Shape;2117;p64">
            <a:extLst>
              <a:ext uri="{FF2B5EF4-FFF2-40B4-BE49-F238E27FC236}">
                <a16:creationId xmlns:a16="http://schemas.microsoft.com/office/drawing/2014/main" id="{9CAF9792-201D-43BA-9B9F-AE8DB9E6302F}"/>
              </a:ext>
            </a:extLst>
          </p:cNvPr>
          <p:cNvGrpSpPr/>
          <p:nvPr/>
        </p:nvGrpSpPr>
        <p:grpSpPr>
          <a:xfrm>
            <a:off x="1488644" y="1467946"/>
            <a:ext cx="4274494" cy="3261532"/>
            <a:chOff x="238125" y="1973675"/>
            <a:chExt cx="2558775" cy="1951825"/>
          </a:xfrm>
        </p:grpSpPr>
        <p:sp>
          <p:nvSpPr>
            <p:cNvPr id="7" name="Google Shape;2118;p64">
              <a:extLst>
                <a:ext uri="{FF2B5EF4-FFF2-40B4-BE49-F238E27FC236}">
                  <a16:creationId xmlns:a16="http://schemas.microsoft.com/office/drawing/2014/main" id="{970DA7BA-6A02-4B99-9F5C-02FA18535908}"/>
                </a:ext>
              </a:extLst>
            </p:cNvPr>
            <p:cNvSpPr/>
            <p:nvPr/>
          </p:nvSpPr>
          <p:spPr>
            <a:xfrm>
              <a:off x="325550" y="2055000"/>
              <a:ext cx="2386075" cy="1459975"/>
            </a:xfrm>
            <a:custGeom>
              <a:avLst/>
              <a:gdLst/>
              <a:ahLst/>
              <a:cxnLst/>
              <a:rect l="l" t="t" r="r" b="b"/>
              <a:pathLst>
                <a:path w="95443" h="58399" extrusionOk="0">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19;p64">
              <a:extLst>
                <a:ext uri="{FF2B5EF4-FFF2-40B4-BE49-F238E27FC236}">
                  <a16:creationId xmlns:a16="http://schemas.microsoft.com/office/drawing/2014/main" id="{489A15AB-F22A-419D-A094-0DA182FB2E99}"/>
                </a:ext>
              </a:extLst>
            </p:cNvPr>
            <p:cNvSpPr/>
            <p:nvPr/>
          </p:nvSpPr>
          <p:spPr>
            <a:xfrm>
              <a:off x="1075325" y="3589700"/>
              <a:ext cx="884075" cy="335800"/>
            </a:xfrm>
            <a:custGeom>
              <a:avLst/>
              <a:gdLst/>
              <a:ahLst/>
              <a:cxnLst/>
              <a:rect l="l" t="t" r="r" b="b"/>
              <a:pathLst>
                <a:path w="35363" h="13432" extrusionOk="0">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20;p64">
              <a:extLst>
                <a:ext uri="{FF2B5EF4-FFF2-40B4-BE49-F238E27FC236}">
                  <a16:creationId xmlns:a16="http://schemas.microsoft.com/office/drawing/2014/main" id="{F7D3E56D-4556-40E3-B498-62FE5788FC3B}"/>
                </a:ext>
              </a:extLst>
            </p:cNvPr>
            <p:cNvSpPr/>
            <p:nvPr/>
          </p:nvSpPr>
          <p:spPr>
            <a:xfrm>
              <a:off x="238125" y="1973675"/>
              <a:ext cx="2558775" cy="1623600"/>
            </a:xfrm>
            <a:custGeom>
              <a:avLst/>
              <a:gdLst/>
              <a:ahLst/>
              <a:cxnLst/>
              <a:rect l="l" t="t" r="r" b="b"/>
              <a:pathLst>
                <a:path w="102351" h="64944" extrusionOk="0">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21;p64">
              <a:extLst>
                <a:ext uri="{FF2B5EF4-FFF2-40B4-BE49-F238E27FC236}">
                  <a16:creationId xmlns:a16="http://schemas.microsoft.com/office/drawing/2014/main" id="{CFF4535D-2B3B-4AA6-B733-EC52BC539210}"/>
                </a:ext>
              </a:extLst>
            </p:cNvPr>
            <p:cNvSpPr/>
            <p:nvPr/>
          </p:nvSpPr>
          <p:spPr>
            <a:xfrm>
              <a:off x="255425" y="1991200"/>
              <a:ext cx="2524175" cy="1588500"/>
            </a:xfrm>
            <a:custGeom>
              <a:avLst/>
              <a:gdLst/>
              <a:ahLst/>
              <a:cxnLst/>
              <a:rect l="l" t="t" r="r" b="b"/>
              <a:pathLst>
                <a:path w="100967" h="63540" extrusionOk="0">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22;p64">
              <a:extLst>
                <a:ext uri="{FF2B5EF4-FFF2-40B4-BE49-F238E27FC236}">
                  <a16:creationId xmlns:a16="http://schemas.microsoft.com/office/drawing/2014/main" id="{D5E0306A-C6D2-4483-BA7D-E66AFF045BF3}"/>
                </a:ext>
              </a:extLst>
            </p:cNvPr>
            <p:cNvSpPr/>
            <p:nvPr/>
          </p:nvSpPr>
          <p:spPr>
            <a:xfrm>
              <a:off x="1091150" y="3888075"/>
              <a:ext cx="856825" cy="25"/>
            </a:xfrm>
            <a:custGeom>
              <a:avLst/>
              <a:gdLst/>
              <a:ahLst/>
              <a:cxnLst/>
              <a:rect l="l" t="t" r="r" b="b"/>
              <a:pathLst>
                <a:path w="34273" h="1" extrusionOk="0">
                  <a:moveTo>
                    <a:pt x="1" y="0"/>
                  </a:moveTo>
                  <a:lnTo>
                    <a:pt x="34272" y="0"/>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23;p64">
              <a:extLst>
                <a:ext uri="{FF2B5EF4-FFF2-40B4-BE49-F238E27FC236}">
                  <a16:creationId xmlns:a16="http://schemas.microsoft.com/office/drawing/2014/main" id="{3EDA7912-DD84-4F85-9658-325BAE73E39A}"/>
                </a:ext>
              </a:extLst>
            </p:cNvPr>
            <p:cNvSpPr/>
            <p:nvPr/>
          </p:nvSpPr>
          <p:spPr>
            <a:xfrm>
              <a:off x="1091125" y="3881600"/>
              <a:ext cx="856850" cy="12925"/>
            </a:xfrm>
            <a:custGeom>
              <a:avLst/>
              <a:gdLst/>
              <a:ahLst/>
              <a:cxnLst/>
              <a:rect l="l" t="t" r="r" b="b"/>
              <a:pathLst>
                <a:path w="34274" h="517" extrusionOk="0">
                  <a:moveTo>
                    <a:pt x="0" y="1"/>
                  </a:moveTo>
                  <a:lnTo>
                    <a:pt x="0" y="516"/>
                  </a:lnTo>
                  <a:lnTo>
                    <a:pt x="34273" y="516"/>
                  </a:lnTo>
                  <a:lnTo>
                    <a:pt x="34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Immagine 5">
            <a:extLst>
              <a:ext uri="{FF2B5EF4-FFF2-40B4-BE49-F238E27FC236}">
                <a16:creationId xmlns:a16="http://schemas.microsoft.com/office/drawing/2014/main" id="{E6C04BDE-04E7-42CB-BD72-FF33B2A85401}"/>
              </a:ext>
            </a:extLst>
          </p:cNvPr>
          <p:cNvPicPr/>
          <p:nvPr/>
        </p:nvPicPr>
        <p:blipFill>
          <a:blip r:embed="rId3"/>
          <a:stretch>
            <a:fillRect/>
          </a:stretch>
        </p:blipFill>
        <p:spPr>
          <a:xfrm>
            <a:off x="1658375" y="1630200"/>
            <a:ext cx="3934530" cy="2386923"/>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5"/>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a:t>
            </a:r>
            <a:endParaRPr/>
          </a:p>
        </p:txBody>
      </p:sp>
      <p:cxnSp>
        <p:nvCxnSpPr>
          <p:cNvPr id="222" name="Google Shape;222;p4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23" name="Google Shape;223;p45"/>
          <p:cNvSpPr txBox="1">
            <a:spLocks noGrp="1"/>
          </p:cNvSpPr>
          <p:nvPr>
            <p:ph type="title"/>
          </p:nvPr>
        </p:nvSpPr>
        <p:spPr>
          <a:xfrm>
            <a:off x="1937338"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Privacy Assessment</a:t>
            </a:r>
          </a:p>
        </p:txBody>
      </p:sp>
      <p:sp>
        <p:nvSpPr>
          <p:cNvPr id="224" name="Google Shape;224;p45"/>
          <p:cNvSpPr txBox="1">
            <a:spLocks noGrp="1"/>
          </p:cNvSpPr>
          <p:nvPr>
            <p:ph type="subTitle" idx="1"/>
          </p:nvPr>
        </p:nvSpPr>
        <p:spPr>
          <a:xfrm>
            <a:off x="2058100" y="3156622"/>
            <a:ext cx="23901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Privacy pattern applied</a:t>
            </a:r>
          </a:p>
          <a:p>
            <a:pPr marL="285750" lvl="0" indent="-285750" algn="l" rtl="0">
              <a:spcBef>
                <a:spcPts val="0"/>
              </a:spcBef>
              <a:spcAft>
                <a:spcPts val="0"/>
              </a:spcAft>
              <a:buFont typeface="Arial" panose="020B0604020202020204" pitchFamily="34" charset="0"/>
              <a:buChar char="•"/>
            </a:pPr>
            <a:r>
              <a:rPr lang="en-US"/>
              <a:t>Privacy Report</a:t>
            </a:r>
          </a:p>
          <a:p>
            <a:pPr marL="285750" lvl="0" indent="-285750" algn="l" rtl="0">
              <a:spcBef>
                <a:spcPts val="0"/>
              </a:spcBef>
              <a:spcAft>
                <a:spcPts val="0"/>
              </a:spcAft>
              <a:buFont typeface="Arial" panose="020B0604020202020204" pitchFamily="34" charset="0"/>
              <a:buChar char="•"/>
            </a:pPr>
            <a:r>
              <a:rPr lang="en-US"/>
              <a:t>Design Strategies</a:t>
            </a:r>
          </a:p>
        </p:txBody>
      </p:sp>
      <p:sp>
        <p:nvSpPr>
          <p:cNvPr id="225" name="Google Shape;225;p45"/>
          <p:cNvSpPr txBox="1">
            <a:spLocks noGrp="1"/>
          </p:cNvSpPr>
          <p:nvPr>
            <p:ph type="title" idx="2"/>
          </p:nvPr>
        </p:nvSpPr>
        <p:spPr>
          <a:xfrm>
            <a:off x="4816563" y="2463175"/>
            <a:ext cx="23901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Unresolved vulnerabilities</a:t>
            </a:r>
            <a:endParaRPr/>
          </a:p>
        </p:txBody>
      </p:sp>
      <p:sp>
        <p:nvSpPr>
          <p:cNvPr id="226" name="Google Shape;226;p45"/>
          <p:cNvSpPr txBox="1">
            <a:spLocks noGrp="1"/>
          </p:cNvSpPr>
          <p:nvPr>
            <p:ph type="subTitle" idx="3"/>
          </p:nvPr>
        </p:nvSpPr>
        <p:spPr>
          <a:xfrm>
            <a:off x="4816563" y="3156622"/>
            <a:ext cx="2390100" cy="1235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Privacy pattern to explain how them can be solved</a:t>
            </a:r>
          </a:p>
        </p:txBody>
      </p:sp>
      <p:cxnSp>
        <p:nvCxnSpPr>
          <p:cNvPr id="227" name="Google Shape;227;p45"/>
          <p:cNvCxnSpPr/>
          <p:nvPr/>
        </p:nvCxnSpPr>
        <p:spPr>
          <a:xfrm>
            <a:off x="2996488"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28" name="Google Shape;228;p45"/>
          <p:cNvCxnSpPr/>
          <p:nvPr/>
        </p:nvCxnSpPr>
        <p:spPr>
          <a:xfrm>
            <a:off x="5875713" y="3084098"/>
            <a:ext cx="2718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Elemento grafico 2" descr="Presentazione con organigramma con riempimento a tinta unita">
            <a:extLst>
              <a:ext uri="{FF2B5EF4-FFF2-40B4-BE49-F238E27FC236}">
                <a16:creationId xmlns:a16="http://schemas.microsoft.com/office/drawing/2014/main" id="{5E85AAB8-7DFC-4306-963A-62B98F4BEF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188" y="1247934"/>
            <a:ext cx="914400" cy="914400"/>
          </a:xfrm>
          <a:prstGeom prst="rect">
            <a:avLst/>
          </a:prstGeom>
        </p:spPr>
      </p:pic>
      <p:pic>
        <p:nvPicPr>
          <p:cNvPr id="5" name="Elemento grafico 4" descr="Buona idea con riempimento a tinta unita">
            <a:extLst>
              <a:ext uri="{FF2B5EF4-FFF2-40B4-BE49-F238E27FC236}">
                <a16:creationId xmlns:a16="http://schemas.microsoft.com/office/drawing/2014/main" id="{C10B6C25-A721-4244-8AC8-05CCBE8D36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4413" y="1247934"/>
            <a:ext cx="914400" cy="914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Privacy Assessment</a:t>
            </a:r>
            <a:endParaRPr lang="it-IT">
              <a:solidFill>
                <a:schemeClr val="accent1"/>
              </a:solidFill>
            </a:endParaRPr>
          </a:p>
        </p:txBody>
      </p:sp>
      <p:sp>
        <p:nvSpPr>
          <p:cNvPr id="215" name="Google Shape;215;p44"/>
          <p:cNvSpPr txBox="1">
            <a:spLocks noGrp="1"/>
          </p:cNvSpPr>
          <p:nvPr>
            <p:ph type="body" idx="1"/>
          </p:nvPr>
        </p:nvSpPr>
        <p:spPr>
          <a:xfrm>
            <a:off x="938500" y="1170905"/>
            <a:ext cx="5346186" cy="388006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In the Privacy Assessment, the vulnerabilities identified during the static code analysis in the section 2 are provided as input to the Privacy Knowledge Base to identify:</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principles of Privacy by Design violated by vulnerabilities;</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Privacy Design Strategies to be implemented in the system to respect the principles of Privacy by Design;</a:t>
            </a:r>
          </a:p>
          <a:p>
            <a:pPr marL="0" lvl="0" indent="0" algn="just" rtl="0">
              <a:spcBef>
                <a:spcPts val="0"/>
              </a:spcBef>
              <a:spcAft>
                <a:spcPts val="0"/>
              </a:spcAft>
              <a:buNone/>
            </a:pPr>
            <a:endParaRPr lang="en-US"/>
          </a:p>
          <a:p>
            <a:pPr marL="0" lvl="0" indent="0" algn="just" rtl="0">
              <a:spcBef>
                <a:spcPts val="0"/>
              </a:spcBef>
              <a:spcAft>
                <a:spcPts val="0"/>
              </a:spcAft>
              <a:buNone/>
            </a:pPr>
            <a:r>
              <a:rPr lang="en-US"/>
              <a:t>➢ The privacy patterns that substantiate the Privacy Design Strategies.</a:t>
            </a:r>
          </a:p>
          <a:p>
            <a:pPr marL="0" lvl="0" indent="0" algn="just" rtl="0">
              <a:spcBef>
                <a:spcPts val="0"/>
              </a:spcBef>
              <a:spcAft>
                <a:spcPts val="0"/>
              </a:spcAft>
              <a:buNone/>
            </a:pPr>
            <a:endParaRPr lang="en-US"/>
          </a:p>
          <a:p>
            <a:pPr marL="0" lvl="0" indent="0" algn="just" rtl="0">
              <a:spcBef>
                <a:spcPts val="0"/>
              </a:spcBef>
              <a:spcAft>
                <a:spcPts val="0"/>
              </a:spcAft>
              <a:buNone/>
            </a:pPr>
            <a:r>
              <a:rPr lang="en-US"/>
              <a:t>The results of this analysis are reported in the Privacy Report.</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81126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Privacy Pattern</a:t>
            </a:r>
            <a:endParaRPr lang="it-IT">
              <a:solidFill>
                <a:schemeClr val="accent1"/>
              </a:solidFill>
            </a:endParaRPr>
          </a:p>
        </p:txBody>
      </p:sp>
      <p:sp>
        <p:nvSpPr>
          <p:cNvPr id="215" name="Google Shape;215;p44"/>
          <p:cNvSpPr txBox="1">
            <a:spLocks noGrp="1"/>
          </p:cNvSpPr>
          <p:nvPr>
            <p:ph type="body" idx="1"/>
          </p:nvPr>
        </p:nvSpPr>
        <p:spPr>
          <a:xfrm>
            <a:off x="898392" y="1033020"/>
            <a:ext cx="5781615" cy="38945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The list of the Privacy Patterns applied is composed by:</a:t>
            </a:r>
          </a:p>
          <a:p>
            <a:pPr marL="0" lvl="0" indent="0" algn="just" rtl="0">
              <a:spcBef>
                <a:spcPts val="0"/>
              </a:spcBef>
              <a:spcAft>
                <a:spcPts val="0"/>
              </a:spcAft>
              <a:buNone/>
            </a:pPr>
            <a:endParaRPr lang="en-US"/>
          </a:p>
          <a:p>
            <a:pPr marL="285750" indent="-285750" algn="just">
              <a:lnSpc>
                <a:spcPct val="150000"/>
              </a:lnSpc>
            </a:pPr>
            <a:r>
              <a:rPr lang="en-US"/>
              <a:t>Personal Data Store (</a:t>
            </a:r>
            <a:r>
              <a:rPr lang="en-US" b="1"/>
              <a:t>SEPARATE</a:t>
            </a:r>
            <a:r>
              <a:rPr lang="en-US"/>
              <a:t> – </a:t>
            </a:r>
            <a:r>
              <a:rPr lang="en-US" b="1"/>
              <a:t>CONTROL</a:t>
            </a:r>
            <a:r>
              <a:rPr lang="en-US"/>
              <a:t>)</a:t>
            </a:r>
          </a:p>
          <a:p>
            <a:pPr marL="285750" indent="-285750" algn="just">
              <a:lnSpc>
                <a:spcPct val="150000"/>
              </a:lnSpc>
            </a:pPr>
            <a:r>
              <a:rPr lang="en-US"/>
              <a:t>Encryption with user-managed keys (</a:t>
            </a:r>
            <a:r>
              <a:rPr lang="en-US" b="1"/>
              <a:t>HIDE</a:t>
            </a:r>
            <a:r>
              <a:rPr lang="en-US"/>
              <a:t> – </a:t>
            </a:r>
            <a:r>
              <a:rPr lang="en-US" b="1"/>
              <a:t>CONTROL</a:t>
            </a:r>
            <a:r>
              <a:rPr lang="en-US"/>
              <a:t>)</a:t>
            </a:r>
          </a:p>
          <a:p>
            <a:pPr marL="285750" indent="-285750" algn="just">
              <a:lnSpc>
                <a:spcPct val="150000"/>
              </a:lnSpc>
            </a:pPr>
            <a:r>
              <a:rPr lang="en-US"/>
              <a:t>Anonymous reputation-based Blacklist (</a:t>
            </a:r>
            <a:r>
              <a:rPr lang="en-US" b="1"/>
              <a:t>HIDE</a:t>
            </a:r>
            <a:r>
              <a:rPr lang="en-US"/>
              <a:t>)</a:t>
            </a:r>
          </a:p>
          <a:p>
            <a:pPr marL="285750" indent="-285750" algn="just">
              <a:lnSpc>
                <a:spcPct val="150000"/>
              </a:lnSpc>
            </a:pPr>
            <a:r>
              <a:rPr lang="en-US"/>
              <a:t>Metadata Manager (</a:t>
            </a:r>
            <a:r>
              <a:rPr lang="en-US" b="1"/>
              <a:t>MINIMIZE</a:t>
            </a:r>
            <a:r>
              <a:rPr lang="en-US"/>
              <a:t>)</a:t>
            </a:r>
          </a:p>
          <a:p>
            <a:pPr marL="285750" indent="-285750" algn="just">
              <a:lnSpc>
                <a:spcPct val="150000"/>
              </a:lnSpc>
            </a:pPr>
            <a:r>
              <a:rPr lang="en-US"/>
              <a:t>Location Granularity (</a:t>
            </a:r>
            <a:r>
              <a:rPr lang="en-US" b="1"/>
              <a:t>ABSTRACT</a:t>
            </a:r>
            <a:r>
              <a:rPr lang="en-US"/>
              <a:t>)</a:t>
            </a:r>
          </a:p>
          <a:p>
            <a:pPr marL="285750" indent="-285750" algn="just">
              <a:lnSpc>
                <a:spcPct val="150000"/>
              </a:lnSpc>
            </a:pPr>
            <a:r>
              <a:rPr lang="en-US"/>
              <a:t>Onion Routing (</a:t>
            </a:r>
            <a:r>
              <a:rPr lang="en-US" b="1"/>
              <a:t>HIDE</a:t>
            </a:r>
            <a:r>
              <a:rPr lang="en-US"/>
              <a:t>)</a:t>
            </a:r>
          </a:p>
          <a:p>
            <a:pPr marL="285750" indent="-285750" algn="just">
              <a:lnSpc>
                <a:spcPct val="150000"/>
              </a:lnSpc>
            </a:pPr>
            <a:r>
              <a:rPr lang="en-US"/>
              <a:t>Unusual Activities (</a:t>
            </a:r>
            <a:r>
              <a:rPr lang="en-US" b="1"/>
              <a:t>INFORM</a:t>
            </a:r>
            <a:r>
              <a:rPr lang="en-US"/>
              <a:t>)</a:t>
            </a:r>
          </a:p>
          <a:p>
            <a:pPr marL="285750" indent="-285750" algn="just">
              <a:lnSpc>
                <a:spcPct val="150000"/>
              </a:lnSpc>
            </a:pPr>
            <a:r>
              <a:rPr lang="en-US"/>
              <a:t>Data Breach Notification Pattern (</a:t>
            </a:r>
            <a:r>
              <a:rPr lang="en-US" b="1"/>
              <a:t>INFORM</a:t>
            </a:r>
            <a:r>
              <a:rPr lang="en-US"/>
              <a:t>)</a:t>
            </a:r>
          </a:p>
          <a:p>
            <a:pPr marL="285750" indent="-285750" algn="just">
              <a:lnSpc>
                <a:spcPct val="150000"/>
              </a:lnSpc>
            </a:pPr>
            <a:r>
              <a:rPr lang="en-US"/>
              <a:t>Sticky Policies (</a:t>
            </a:r>
            <a:r>
              <a:rPr lang="en-US" b="1"/>
              <a:t>ENFORCE</a:t>
            </a:r>
            <a:r>
              <a:rPr lang="en-US"/>
              <a:t>)</a:t>
            </a:r>
          </a:p>
          <a:p>
            <a:pPr marL="285750" indent="-285750" algn="just">
              <a:lnSpc>
                <a:spcPct val="150000"/>
              </a:lnSpc>
            </a:pPr>
            <a:r>
              <a:rPr lang="en-US"/>
              <a:t>Federated Privacy Assessment (</a:t>
            </a:r>
            <a:r>
              <a:rPr lang="en-US" b="1"/>
              <a:t>DEMONSTRATE</a:t>
            </a:r>
            <a:r>
              <a:rPr lang="en-US"/>
              <a:t>)</a:t>
            </a:r>
          </a:p>
          <a:p>
            <a:pPr marL="285750" indent="-285750" algn="just"/>
            <a:endParaRPr lang="en-US"/>
          </a:p>
          <a:p>
            <a:pPr marL="0" lvl="0" indent="0" algn="just" rtl="0">
              <a:spcBef>
                <a:spcPts val="0"/>
              </a:spcBef>
              <a:spcAft>
                <a:spcPts val="0"/>
              </a:spcAft>
              <a:buNone/>
            </a:pPr>
            <a:endParaRPr lang="en-US"/>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1685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522735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Data Oriented Design Strategy</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magine 4">
            <a:extLst>
              <a:ext uri="{FF2B5EF4-FFF2-40B4-BE49-F238E27FC236}">
                <a16:creationId xmlns:a16="http://schemas.microsoft.com/office/drawing/2014/main" id="{7A926614-D663-42F7-939C-159173627743}"/>
              </a:ext>
            </a:extLst>
          </p:cNvPr>
          <p:cNvPicPr>
            <a:picLocks noChangeAspect="1"/>
          </p:cNvPicPr>
          <p:nvPr/>
        </p:nvPicPr>
        <p:blipFill rotWithShape="1">
          <a:blip r:embed="rId3"/>
          <a:srcRect t="1519"/>
          <a:stretch/>
        </p:blipFill>
        <p:spPr>
          <a:xfrm>
            <a:off x="1026200" y="1566406"/>
            <a:ext cx="3398112" cy="3216467"/>
          </a:xfrm>
          <a:prstGeom prst="rect">
            <a:avLst/>
          </a:prstGeom>
        </p:spPr>
      </p:pic>
      <p:pic>
        <p:nvPicPr>
          <p:cNvPr id="9" name="Immagine 8">
            <a:extLst>
              <a:ext uri="{FF2B5EF4-FFF2-40B4-BE49-F238E27FC236}">
                <a16:creationId xmlns:a16="http://schemas.microsoft.com/office/drawing/2014/main" id="{F0D39201-A044-4FA4-9D4B-C952FBC7870B}"/>
              </a:ext>
            </a:extLst>
          </p:cNvPr>
          <p:cNvPicPr>
            <a:picLocks noChangeAspect="1"/>
          </p:cNvPicPr>
          <p:nvPr/>
        </p:nvPicPr>
        <p:blipFill>
          <a:blip r:embed="rId4"/>
          <a:stretch>
            <a:fillRect/>
          </a:stretch>
        </p:blipFill>
        <p:spPr>
          <a:xfrm>
            <a:off x="4977516" y="1630018"/>
            <a:ext cx="3578763" cy="1752103"/>
          </a:xfrm>
          <a:prstGeom prst="rect">
            <a:avLst/>
          </a:prstGeom>
        </p:spPr>
      </p:pic>
      <p:sp>
        <p:nvSpPr>
          <p:cNvPr id="10" name="CasellaDiTesto 9">
            <a:extLst>
              <a:ext uri="{FF2B5EF4-FFF2-40B4-BE49-F238E27FC236}">
                <a16:creationId xmlns:a16="http://schemas.microsoft.com/office/drawing/2014/main" id="{592F6751-EE0E-43F2-A23F-25177707F8F7}"/>
              </a:ext>
            </a:extLst>
          </p:cNvPr>
          <p:cNvSpPr txBox="1"/>
          <p:nvPr/>
        </p:nvSpPr>
        <p:spPr>
          <a:xfrm>
            <a:off x="1026200"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Client side</a:t>
            </a:r>
          </a:p>
        </p:txBody>
      </p:sp>
      <p:sp>
        <p:nvSpPr>
          <p:cNvPr id="14" name="CasellaDiTesto 13">
            <a:extLst>
              <a:ext uri="{FF2B5EF4-FFF2-40B4-BE49-F238E27FC236}">
                <a16:creationId xmlns:a16="http://schemas.microsoft.com/office/drawing/2014/main" id="{A631199E-E1BC-4F8A-8443-A66C15A84F6C}"/>
              </a:ext>
            </a:extLst>
          </p:cNvPr>
          <p:cNvSpPr txBox="1"/>
          <p:nvPr/>
        </p:nvSpPr>
        <p:spPr>
          <a:xfrm>
            <a:off x="4977516" y="1192492"/>
            <a:ext cx="2763000" cy="307777"/>
          </a:xfrm>
          <a:prstGeom prst="rect">
            <a:avLst/>
          </a:prstGeom>
          <a:noFill/>
        </p:spPr>
        <p:txBody>
          <a:bodyPr wrap="square" rtlCol="0">
            <a:spAutoFit/>
          </a:bodyPr>
          <a:lstStyle/>
          <a:p>
            <a:r>
              <a:rPr lang="it-IT">
                <a:solidFill>
                  <a:schemeClr val="bg1"/>
                </a:solidFill>
                <a:latin typeface="Montserrat" panose="020B0604020202020204" charset="0"/>
              </a:rPr>
              <a:t>Server side</a:t>
            </a:r>
          </a:p>
        </p:txBody>
      </p:sp>
    </p:spTree>
    <p:extLst>
      <p:ext uri="{BB962C8B-B14F-4D97-AF65-F5344CB8AC3E}">
        <p14:creationId xmlns:p14="http://schemas.microsoft.com/office/powerpoint/2010/main" val="2712481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590045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err="1"/>
              <a:t>Process</a:t>
            </a:r>
            <a:r>
              <a:rPr lang="it-IT"/>
              <a:t> Oriented Design Strategy</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magine 2">
            <a:extLst>
              <a:ext uri="{FF2B5EF4-FFF2-40B4-BE49-F238E27FC236}">
                <a16:creationId xmlns:a16="http://schemas.microsoft.com/office/drawing/2014/main" id="{228E4A0A-3395-47D3-98DF-2EB422C6D2C6}"/>
              </a:ext>
            </a:extLst>
          </p:cNvPr>
          <p:cNvPicPr>
            <a:picLocks noChangeAspect="1"/>
          </p:cNvPicPr>
          <p:nvPr/>
        </p:nvPicPr>
        <p:blipFill>
          <a:blip r:embed="rId3"/>
          <a:stretch>
            <a:fillRect/>
          </a:stretch>
        </p:blipFill>
        <p:spPr>
          <a:xfrm>
            <a:off x="1026200" y="1556131"/>
            <a:ext cx="3827590" cy="3339333"/>
          </a:xfrm>
          <a:prstGeom prst="rect">
            <a:avLst/>
          </a:prstGeom>
        </p:spPr>
      </p:pic>
      <p:sp>
        <p:nvSpPr>
          <p:cNvPr id="7" name="CasellaDiTesto 6">
            <a:extLst>
              <a:ext uri="{FF2B5EF4-FFF2-40B4-BE49-F238E27FC236}">
                <a16:creationId xmlns:a16="http://schemas.microsoft.com/office/drawing/2014/main" id="{95374F44-4D6E-4BDF-9492-77E03E286368}"/>
              </a:ext>
            </a:extLst>
          </p:cNvPr>
          <p:cNvSpPr txBox="1"/>
          <p:nvPr/>
        </p:nvSpPr>
        <p:spPr>
          <a:xfrm>
            <a:off x="1026200"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Client side</a:t>
            </a:r>
          </a:p>
        </p:txBody>
      </p:sp>
      <p:pic>
        <p:nvPicPr>
          <p:cNvPr id="6" name="Immagine 5">
            <a:extLst>
              <a:ext uri="{FF2B5EF4-FFF2-40B4-BE49-F238E27FC236}">
                <a16:creationId xmlns:a16="http://schemas.microsoft.com/office/drawing/2014/main" id="{9518134F-DC9A-4542-B3EC-661D347E69C4}"/>
              </a:ext>
            </a:extLst>
          </p:cNvPr>
          <p:cNvPicPr>
            <a:picLocks noChangeAspect="1"/>
          </p:cNvPicPr>
          <p:nvPr/>
        </p:nvPicPr>
        <p:blipFill>
          <a:blip r:embed="rId4"/>
          <a:stretch>
            <a:fillRect/>
          </a:stretch>
        </p:blipFill>
        <p:spPr>
          <a:xfrm>
            <a:off x="5092597" y="1556131"/>
            <a:ext cx="3827590" cy="1631811"/>
          </a:xfrm>
          <a:prstGeom prst="rect">
            <a:avLst/>
          </a:prstGeom>
        </p:spPr>
      </p:pic>
      <p:sp>
        <p:nvSpPr>
          <p:cNvPr id="10" name="CasellaDiTesto 9">
            <a:extLst>
              <a:ext uri="{FF2B5EF4-FFF2-40B4-BE49-F238E27FC236}">
                <a16:creationId xmlns:a16="http://schemas.microsoft.com/office/drawing/2014/main" id="{B8CB8A71-89FB-41F7-B2E4-F7D546C329F6}"/>
              </a:ext>
            </a:extLst>
          </p:cNvPr>
          <p:cNvSpPr txBox="1"/>
          <p:nvPr/>
        </p:nvSpPr>
        <p:spPr>
          <a:xfrm>
            <a:off x="5025224" y="1144988"/>
            <a:ext cx="2763000" cy="307777"/>
          </a:xfrm>
          <a:prstGeom prst="rect">
            <a:avLst/>
          </a:prstGeom>
          <a:noFill/>
        </p:spPr>
        <p:txBody>
          <a:bodyPr wrap="square" rtlCol="0">
            <a:spAutoFit/>
          </a:bodyPr>
          <a:lstStyle/>
          <a:p>
            <a:r>
              <a:rPr lang="it-IT">
                <a:solidFill>
                  <a:schemeClr val="bg1"/>
                </a:solidFill>
                <a:latin typeface="Montserrat" panose="020B0604020202020204" charset="0"/>
              </a:rPr>
              <a:t>Server side</a:t>
            </a:r>
          </a:p>
        </p:txBody>
      </p:sp>
    </p:spTree>
    <p:extLst>
      <p:ext uri="{BB962C8B-B14F-4D97-AF65-F5344CB8AC3E}">
        <p14:creationId xmlns:p14="http://schemas.microsoft.com/office/powerpoint/2010/main" val="1171621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4"/>
            <a:ext cx="6304130" cy="11225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Explaining unresolved vulnerabilities with Privacy Patterns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215;p44">
            <a:extLst>
              <a:ext uri="{FF2B5EF4-FFF2-40B4-BE49-F238E27FC236}">
                <a16:creationId xmlns:a16="http://schemas.microsoft.com/office/drawing/2014/main" id="{ABC7C079-FC36-467E-A013-102A2C6F92DE}"/>
              </a:ext>
            </a:extLst>
          </p:cNvPr>
          <p:cNvSpPr txBox="1">
            <a:spLocks/>
          </p:cNvSpPr>
          <p:nvPr/>
        </p:nvSpPr>
        <p:spPr>
          <a:xfrm>
            <a:off x="898393" y="2369489"/>
            <a:ext cx="5534212" cy="16777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endParaRPr lang="en-US"/>
          </a:p>
          <a:p>
            <a:pPr marL="0" indent="0" algn="just">
              <a:buFont typeface="Montserrat"/>
              <a:buNone/>
            </a:pPr>
            <a:endParaRPr lang="en-US"/>
          </a:p>
        </p:txBody>
      </p:sp>
      <p:graphicFrame>
        <p:nvGraphicFramePr>
          <p:cNvPr id="2" name="Tabella 2">
            <a:extLst>
              <a:ext uri="{FF2B5EF4-FFF2-40B4-BE49-F238E27FC236}">
                <a16:creationId xmlns:a16="http://schemas.microsoft.com/office/drawing/2014/main" id="{FB709A65-C279-4449-AD0F-DE7E9D6D6D0A}"/>
              </a:ext>
            </a:extLst>
          </p:cNvPr>
          <p:cNvGraphicFramePr>
            <a:graphicFrameLocks noGrp="1"/>
          </p:cNvGraphicFramePr>
          <p:nvPr>
            <p:extLst>
              <p:ext uri="{D42A27DB-BD31-4B8C-83A1-F6EECF244321}">
                <p14:modId xmlns:p14="http://schemas.microsoft.com/office/powerpoint/2010/main" val="1858164457"/>
              </p:ext>
            </p:extLst>
          </p:nvPr>
        </p:nvGraphicFramePr>
        <p:xfrm>
          <a:off x="521970" y="1480134"/>
          <a:ext cx="8100060" cy="3456434"/>
        </p:xfrm>
        <a:graphic>
          <a:graphicData uri="http://schemas.openxmlformats.org/drawingml/2006/table">
            <a:tbl>
              <a:tblPr firstRow="1" bandRow="1">
                <a:tableStyleId>{062B89E7-166C-41B7-AC0B-4D2A5A0F7C26}</a:tableStyleId>
              </a:tblPr>
              <a:tblGrid>
                <a:gridCol w="1714499">
                  <a:extLst>
                    <a:ext uri="{9D8B030D-6E8A-4147-A177-3AD203B41FA5}">
                      <a16:colId xmlns:a16="http://schemas.microsoft.com/office/drawing/2014/main" val="3475468840"/>
                    </a:ext>
                  </a:extLst>
                </a:gridCol>
                <a:gridCol w="4831081">
                  <a:extLst>
                    <a:ext uri="{9D8B030D-6E8A-4147-A177-3AD203B41FA5}">
                      <a16:colId xmlns:a16="http://schemas.microsoft.com/office/drawing/2014/main" val="1385543540"/>
                    </a:ext>
                  </a:extLst>
                </a:gridCol>
                <a:gridCol w="1554480">
                  <a:extLst>
                    <a:ext uri="{9D8B030D-6E8A-4147-A177-3AD203B41FA5}">
                      <a16:colId xmlns:a16="http://schemas.microsoft.com/office/drawing/2014/main" val="1429612596"/>
                    </a:ext>
                  </a:extLst>
                </a:gridCol>
              </a:tblGrid>
              <a:tr h="384116">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a:solidFill>
                            <a:schemeClr val="bg1"/>
                          </a:solidFill>
                          <a:latin typeface="Montserrat" panose="020B0604020202020204" charset="0"/>
                        </a:rPr>
                        <a:t>VULNERABILITY</a:t>
                      </a:r>
                    </a:p>
                  </a:txBody>
                  <a:tcPr>
                    <a:solidFill>
                      <a:schemeClr val="tx1"/>
                    </a:solidFill>
                  </a:tcPr>
                </a:tc>
                <a:tc>
                  <a:txBody>
                    <a:bodyPr/>
                    <a:lstStyle/>
                    <a:p>
                      <a:pPr algn="ctr"/>
                      <a:r>
                        <a:rPr lang="it-IT" b="1">
                          <a:solidFill>
                            <a:schemeClr val="bg1"/>
                          </a:solidFill>
                          <a:latin typeface="Montserrat" panose="020B0604020202020204" charset="0"/>
                        </a:rPr>
                        <a:t>DESCRIPTION</a:t>
                      </a:r>
                    </a:p>
                  </a:txBody>
                  <a:tcPr>
                    <a:solidFill>
                      <a:schemeClr val="tx1"/>
                    </a:solidFill>
                  </a:tcPr>
                </a:tc>
                <a:tc>
                  <a:txBody>
                    <a:bodyPr/>
                    <a:lstStyle/>
                    <a:p>
                      <a:pPr algn="ctr"/>
                      <a:r>
                        <a:rPr lang="it-IT" b="1">
                          <a:solidFill>
                            <a:schemeClr val="bg1"/>
                          </a:solidFill>
                          <a:latin typeface="Montserrat" panose="020B0604020202020204" charset="0"/>
                        </a:rPr>
                        <a:t>PATTERN</a:t>
                      </a:r>
                    </a:p>
                  </a:txBody>
                  <a:tcPr>
                    <a:solidFill>
                      <a:schemeClr val="tx1"/>
                    </a:solidFill>
                  </a:tcPr>
                </a:tc>
                <a:extLst>
                  <a:ext uri="{0D108BD9-81ED-4DB2-BD59-A6C34878D82A}">
                    <a16:rowId xmlns:a16="http://schemas.microsoft.com/office/drawing/2014/main" val="304190156"/>
                  </a:ext>
                </a:extLst>
              </a:tr>
              <a:tr h="86417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b="0">
                          <a:solidFill>
                            <a:schemeClr val="bg1"/>
                          </a:solidFill>
                          <a:latin typeface="Montserrat" panose="020B0604020202020204" charset="0"/>
                        </a:rPr>
                        <a:t>Privacy Violation</a:t>
                      </a: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The solution is to let the user to generate and manage a strong encryption key to keep his personal information private, avoiding the transferring through untrusted 3rdparty services.</a:t>
                      </a:r>
                      <a:endParaRPr lang="it-IT">
                        <a:solidFill>
                          <a:schemeClr val="bg1"/>
                        </a:solidFill>
                        <a:latin typeface="Montserrat" panose="020B0604020202020204" charset="0"/>
                      </a:endParaRPr>
                    </a:p>
                  </a:txBody>
                  <a:tcPr>
                    <a:solidFill>
                      <a:schemeClr val="tx1"/>
                    </a:solidFill>
                  </a:tcPr>
                </a:tc>
                <a:tc>
                  <a:txBody>
                    <a:bodyPr/>
                    <a:lstStyle/>
                    <a:p>
                      <a:r>
                        <a:rPr lang="it-IT" b="0" err="1">
                          <a:solidFill>
                            <a:schemeClr val="bg1"/>
                          </a:solidFill>
                          <a:latin typeface="Montserrat" panose="020B0604020202020204" charset="0"/>
                        </a:rPr>
                        <a:t>Encryption</a:t>
                      </a:r>
                      <a:r>
                        <a:rPr lang="it-IT" b="0">
                          <a:solidFill>
                            <a:schemeClr val="bg1"/>
                          </a:solidFill>
                          <a:latin typeface="Montserrat" panose="020B0604020202020204" charset="0"/>
                        </a:rPr>
                        <a:t> with user-</a:t>
                      </a:r>
                      <a:r>
                        <a:rPr lang="it-IT" b="0" err="1">
                          <a:solidFill>
                            <a:schemeClr val="bg1"/>
                          </a:solidFill>
                          <a:latin typeface="Montserrat" panose="020B0604020202020204" charset="0"/>
                        </a:rPr>
                        <a:t>managed</a:t>
                      </a:r>
                      <a:r>
                        <a:rPr lang="it-IT" b="0">
                          <a:solidFill>
                            <a:schemeClr val="bg1"/>
                          </a:solidFill>
                          <a:latin typeface="Montserrat" panose="020B0604020202020204" charset="0"/>
                        </a:rPr>
                        <a:t> keys</a:t>
                      </a:r>
                    </a:p>
                  </a:txBody>
                  <a:tcPr>
                    <a:solidFill>
                      <a:schemeClr val="tx1"/>
                    </a:solidFill>
                  </a:tcPr>
                </a:tc>
                <a:extLst>
                  <a:ext uri="{0D108BD9-81ED-4DB2-BD59-A6C34878D82A}">
                    <a16:rowId xmlns:a16="http://schemas.microsoft.com/office/drawing/2014/main" val="1183197079"/>
                  </a:ext>
                </a:extLst>
              </a:tr>
              <a:tr h="1182558">
                <a:tc>
                  <a:txBody>
                    <a:bodyPr/>
                    <a:lstStyle/>
                    <a:p>
                      <a:r>
                        <a:rPr lang="it-IT" sz="1400" b="0" i="0" u="none" strike="noStrike" cap="none" baseline="0">
                          <a:solidFill>
                            <a:schemeClr val="bg1"/>
                          </a:solidFill>
                          <a:latin typeface="Montserrat" panose="020B0604020202020204" charset="0"/>
                          <a:ea typeface="Arial"/>
                          <a:cs typeface="Arial"/>
                          <a:sym typeface="Arial"/>
                        </a:rPr>
                        <a:t>JavaScript </a:t>
                      </a:r>
                      <a:r>
                        <a:rPr lang="it-IT" sz="1400" b="0" i="0" u="none" strike="noStrike" cap="none" baseline="0" err="1">
                          <a:solidFill>
                            <a:schemeClr val="bg1"/>
                          </a:solidFill>
                          <a:latin typeface="Montserrat" panose="020B0604020202020204" charset="0"/>
                          <a:ea typeface="Arial"/>
                          <a:cs typeface="Arial"/>
                          <a:sym typeface="Arial"/>
                        </a:rPr>
                        <a:t>Hijacking</a:t>
                      </a:r>
                      <a:r>
                        <a:rPr lang="it-IT" sz="1400" b="0" i="0" u="none" strike="noStrike" cap="none" baseline="0">
                          <a:solidFill>
                            <a:schemeClr val="bg1"/>
                          </a:solidFill>
                          <a:latin typeface="Montserrat" panose="020B0604020202020204" charset="0"/>
                          <a:ea typeface="Arial"/>
                          <a:cs typeface="Arial"/>
                          <a:sym typeface="Arial"/>
                        </a:rPr>
                        <a:t>: </a:t>
                      </a:r>
                      <a:r>
                        <a:rPr lang="it-IT" sz="1400" b="0" i="0" u="none" strike="noStrike" cap="none" baseline="0" err="1">
                          <a:solidFill>
                            <a:schemeClr val="bg1"/>
                          </a:solidFill>
                          <a:latin typeface="Montserrat" panose="020B0604020202020204" charset="0"/>
                          <a:ea typeface="Arial"/>
                          <a:cs typeface="Arial"/>
                          <a:sym typeface="Arial"/>
                        </a:rPr>
                        <a:t>Vulnerable</a:t>
                      </a:r>
                      <a:r>
                        <a:rPr lang="it-IT" sz="1400" b="0" i="0" u="none" strike="noStrike" cap="none" baseline="0">
                          <a:solidFill>
                            <a:schemeClr val="bg1"/>
                          </a:solidFill>
                          <a:latin typeface="Montserrat" panose="020B0604020202020204" charset="0"/>
                          <a:ea typeface="Arial"/>
                          <a:cs typeface="Arial"/>
                          <a:sym typeface="Arial"/>
                        </a:rPr>
                        <a:t> Framework</a:t>
                      </a:r>
                      <a:endParaRPr lang="it-IT" b="0">
                        <a:solidFill>
                          <a:schemeClr val="bg1"/>
                        </a:solidFill>
                        <a:latin typeface="Montserrat" panose="020B0604020202020204" charset="0"/>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b="0" i="0" u="none" strike="noStrike" baseline="0">
                          <a:solidFill>
                            <a:schemeClr val="bg1"/>
                          </a:solidFill>
                          <a:latin typeface="Montserrat" panose="020B0604020202020204" charset="0"/>
                        </a:rPr>
                        <a:t>The pattern </a:t>
                      </a:r>
                      <a:r>
                        <a:rPr lang="it-IT" b="0" i="0" u="none" strike="noStrike" baseline="0" err="1">
                          <a:solidFill>
                            <a:schemeClr val="bg1"/>
                          </a:solidFill>
                          <a:latin typeface="Montserrat" panose="020B0604020202020204" charset="0"/>
                        </a:rPr>
                        <a:t>chosen</a:t>
                      </a:r>
                      <a:r>
                        <a:rPr lang="it-IT" b="0" i="0" u="none" strike="noStrike" baseline="0">
                          <a:solidFill>
                            <a:schemeClr val="bg1"/>
                          </a:solidFill>
                          <a:latin typeface="Montserrat" panose="020B0604020202020204" charset="0"/>
                        </a:rPr>
                        <a:t> for </a:t>
                      </a:r>
                      <a:r>
                        <a:rPr lang="it-IT" b="0" i="0" u="none" strike="noStrike" baseline="0" err="1">
                          <a:solidFill>
                            <a:schemeClr val="bg1"/>
                          </a:solidFill>
                          <a:latin typeface="Montserrat" panose="020B0604020202020204" charset="0"/>
                        </a:rPr>
                        <a:t>this</a:t>
                      </a:r>
                      <a:r>
                        <a:rPr lang="it-IT" b="0" i="0" u="none" strike="noStrike" baseline="0">
                          <a:solidFill>
                            <a:schemeClr val="bg1"/>
                          </a:solidFill>
                          <a:latin typeface="Montserrat" panose="020B0604020202020204" charset="0"/>
                        </a:rPr>
                        <a:t> </a:t>
                      </a:r>
                      <a:r>
                        <a:rPr lang="it-IT" b="0" i="0" u="none" strike="noStrike" baseline="0" err="1">
                          <a:solidFill>
                            <a:schemeClr val="bg1"/>
                          </a:solidFill>
                          <a:latin typeface="Montserrat" panose="020B0604020202020204" charset="0"/>
                        </a:rPr>
                        <a:t>vulnerability</a:t>
                      </a:r>
                      <a:r>
                        <a:rPr lang="en-US">
                          <a:solidFill>
                            <a:schemeClr val="bg1"/>
                          </a:solidFill>
                          <a:latin typeface="Montserrat" panose="020B0604020202020204" charset="0"/>
                        </a:rPr>
                        <a:t> consists in encrypt, aggregate and decrypt at different places. Indeed, a service provider gets continuous measurements of a service attribute linked to a set of individual service users.</a:t>
                      </a:r>
                    </a:p>
                  </a:txBody>
                  <a:tcPr>
                    <a:solidFill>
                      <a:schemeClr val="tx1"/>
                    </a:solidFill>
                  </a:tcPr>
                </a:tc>
                <a:tc>
                  <a:txBody>
                    <a:bodyPr/>
                    <a:lstStyle/>
                    <a:p>
                      <a:r>
                        <a:rPr lang="it-IT" b="0" i="0" u="none" strike="noStrike" baseline="0" err="1">
                          <a:solidFill>
                            <a:schemeClr val="bg1"/>
                          </a:solidFill>
                          <a:latin typeface="Montserrat" panose="020B0604020202020204" charset="0"/>
                        </a:rPr>
                        <a:t>Aggregation</a:t>
                      </a:r>
                      <a:r>
                        <a:rPr lang="it-IT" b="0" i="0" u="none" strike="noStrike" baseline="0">
                          <a:solidFill>
                            <a:schemeClr val="bg1"/>
                          </a:solidFill>
                          <a:latin typeface="Montserrat" panose="020B0604020202020204" charset="0"/>
                        </a:rPr>
                        <a:t> Gateway</a:t>
                      </a:r>
                      <a:endParaRPr lang="it-IT" b="0">
                        <a:solidFill>
                          <a:schemeClr val="bg1"/>
                        </a:solidFill>
                        <a:latin typeface="Montserrat" panose="020B0604020202020204" charset="0"/>
                      </a:endParaRPr>
                    </a:p>
                  </a:txBody>
                  <a:tcPr>
                    <a:solidFill>
                      <a:schemeClr val="tx1"/>
                    </a:solidFill>
                  </a:tcPr>
                </a:tc>
                <a:extLst>
                  <a:ext uri="{0D108BD9-81ED-4DB2-BD59-A6C34878D82A}">
                    <a16:rowId xmlns:a16="http://schemas.microsoft.com/office/drawing/2014/main" val="894562002"/>
                  </a:ext>
                </a:extLst>
              </a:tr>
              <a:tr h="864176">
                <a:tc>
                  <a:txBody>
                    <a:bodyPr/>
                    <a:lstStyle/>
                    <a:p>
                      <a:r>
                        <a:rPr lang="it-IT" sz="1400" b="0" i="0" u="none" strike="noStrike" cap="none" baseline="0">
                          <a:solidFill>
                            <a:schemeClr val="bg1"/>
                          </a:solidFill>
                          <a:latin typeface="Montserrat" panose="020B0604020202020204" charset="0"/>
                          <a:ea typeface="Arial"/>
                          <a:cs typeface="Arial"/>
                          <a:sym typeface="Arial"/>
                        </a:rPr>
                        <a:t>Cross-Site </a:t>
                      </a:r>
                      <a:r>
                        <a:rPr lang="it-IT" sz="1400" b="0" i="0" u="none" strike="noStrike" cap="none" baseline="0" err="1">
                          <a:solidFill>
                            <a:schemeClr val="bg1"/>
                          </a:solidFill>
                          <a:latin typeface="Montserrat" panose="020B0604020202020204" charset="0"/>
                          <a:ea typeface="Arial"/>
                          <a:cs typeface="Arial"/>
                          <a:sym typeface="Arial"/>
                        </a:rPr>
                        <a:t>Request</a:t>
                      </a:r>
                      <a:r>
                        <a:rPr lang="it-IT" sz="1400" b="0" i="0" u="none" strike="noStrike" cap="none" baseline="0">
                          <a:solidFill>
                            <a:schemeClr val="bg1"/>
                          </a:solidFill>
                          <a:latin typeface="Montserrat" panose="020B0604020202020204" charset="0"/>
                          <a:ea typeface="Arial"/>
                          <a:cs typeface="Arial"/>
                          <a:sym typeface="Arial"/>
                        </a:rPr>
                        <a:t> </a:t>
                      </a:r>
                      <a:r>
                        <a:rPr lang="it-IT" sz="1400" b="0" i="0" u="none" strike="noStrike" cap="none" baseline="0" err="1">
                          <a:solidFill>
                            <a:schemeClr val="bg1"/>
                          </a:solidFill>
                          <a:latin typeface="Montserrat" panose="020B0604020202020204" charset="0"/>
                          <a:ea typeface="Arial"/>
                          <a:cs typeface="Arial"/>
                          <a:sym typeface="Arial"/>
                        </a:rPr>
                        <a:t>Forgery</a:t>
                      </a:r>
                      <a:endParaRPr lang="it-IT" b="0">
                        <a:solidFill>
                          <a:schemeClr val="bg1"/>
                        </a:solidFill>
                        <a:latin typeface="Montserrat" panose="020B0604020202020204" charset="0"/>
                      </a:endParaRP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The privacy pattern identified and more compliant to this category is consists in stripping potentially sensitive metadata that is not directly visible to the end user. </a:t>
                      </a:r>
                      <a:endParaRPr lang="it-IT">
                        <a:solidFill>
                          <a:schemeClr val="bg1"/>
                        </a:solidFill>
                        <a:latin typeface="Montserrat" panose="020B0604020202020204" charset="0"/>
                      </a:endParaRPr>
                    </a:p>
                  </a:txBody>
                  <a:tcPr>
                    <a:solidFill>
                      <a:schemeClr val="tx1"/>
                    </a:solidFill>
                  </a:tcPr>
                </a:tc>
                <a:tc>
                  <a:txBody>
                    <a:bodyPr/>
                    <a:lstStyle/>
                    <a:p>
                      <a:r>
                        <a:rPr lang="en-US" sz="1400" b="0" i="0" u="none" strike="noStrike" cap="none" baseline="0">
                          <a:solidFill>
                            <a:schemeClr val="bg1"/>
                          </a:solidFill>
                          <a:latin typeface="Montserrat" panose="020B0604020202020204" charset="0"/>
                          <a:ea typeface="Arial"/>
                          <a:cs typeface="Arial"/>
                          <a:sym typeface="Arial"/>
                        </a:rPr>
                        <a:t>Strip Invisible Metadata </a:t>
                      </a:r>
                      <a:endParaRPr lang="it-IT" b="0">
                        <a:solidFill>
                          <a:schemeClr val="bg1"/>
                        </a:solidFill>
                        <a:latin typeface="Montserrat" panose="020B0604020202020204" charset="0"/>
                      </a:endParaRPr>
                    </a:p>
                  </a:txBody>
                  <a:tcPr>
                    <a:solidFill>
                      <a:schemeClr val="tx1"/>
                    </a:solidFill>
                  </a:tcPr>
                </a:tc>
                <a:extLst>
                  <a:ext uri="{0D108BD9-81ED-4DB2-BD59-A6C34878D82A}">
                    <a16:rowId xmlns:a16="http://schemas.microsoft.com/office/drawing/2014/main" val="3885431893"/>
                  </a:ext>
                </a:extLst>
              </a:tr>
            </a:tbl>
          </a:graphicData>
        </a:graphic>
      </p:graphicFrame>
    </p:spTree>
    <p:extLst>
      <p:ext uri="{BB962C8B-B14F-4D97-AF65-F5344CB8AC3E}">
        <p14:creationId xmlns:p14="http://schemas.microsoft.com/office/powerpoint/2010/main" val="3928877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9"/>
          <p:cNvSpPr txBox="1">
            <a:spLocks noGrp="1"/>
          </p:cNvSpPr>
          <p:nvPr>
            <p:ph type="ctrTitle"/>
          </p:nvPr>
        </p:nvSpPr>
        <p:spPr>
          <a:xfrm>
            <a:off x="1273500" y="1431235"/>
            <a:ext cx="6597000" cy="16544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a:t>Thanks for the attention</a:t>
            </a:r>
          </a:p>
        </p:txBody>
      </p:sp>
      <p:sp>
        <p:nvSpPr>
          <p:cNvPr id="274" name="Google Shape;274;p49"/>
          <p:cNvSpPr txBox="1">
            <a:spLocks noGrp="1"/>
          </p:cNvSpPr>
          <p:nvPr>
            <p:ph type="subTitle" idx="1"/>
          </p:nvPr>
        </p:nvSpPr>
        <p:spPr>
          <a:xfrm>
            <a:off x="2481900" y="3251043"/>
            <a:ext cx="4180200" cy="7189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remember… </a:t>
            </a:r>
          </a:p>
          <a:p>
            <a:pPr marL="0" lvl="0" indent="0" algn="ctr" rtl="0">
              <a:spcBef>
                <a:spcPts val="0"/>
              </a:spcBef>
              <a:spcAft>
                <a:spcPts val="0"/>
              </a:spcAft>
              <a:buNone/>
            </a:pPr>
            <a:r>
              <a:rPr lang="it-IT"/>
              <a:t>w</a:t>
            </a:r>
            <a:r>
              <a:rPr lang="en"/>
              <a:t>hatever you have to do, Do It Safe</a:t>
            </a:r>
            <a:endParaRPr/>
          </a:p>
        </p:txBody>
      </p:sp>
      <p:cxnSp>
        <p:nvCxnSpPr>
          <p:cNvPr id="275" name="Google Shape;275;p49"/>
          <p:cNvCxnSpPr/>
          <p:nvPr/>
        </p:nvCxnSpPr>
        <p:spPr>
          <a:xfrm>
            <a:off x="3190500" y="308579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650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10488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The system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not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able</a:t>
            </a:r>
            <a:r>
              <a:rPr lang="it-IT" spc="60">
                <a:effectLst/>
                <a:latin typeface="Montserrat" panose="020B0604020202020204" charset="0"/>
                <a:ea typeface="Times New Roman" panose="02020603050405020304" pitchFamily="18" charset="0"/>
                <a:cs typeface="Lucida Sans Unicode" panose="020B0602030504020204" pitchFamily="34" charset="0"/>
              </a:rPr>
              <a:t> to show </a:t>
            </a:r>
            <a:r>
              <a:rPr lang="it-IT" spc="60" err="1">
                <a:effectLst/>
                <a:latin typeface="Montserrat" panose="020B0604020202020204" charset="0"/>
                <a:ea typeface="Times New Roman" panose="02020603050405020304" pitchFamily="18" charset="0"/>
                <a:cs typeface="Lucida Sans Unicode" panose="020B0602030504020204" pitchFamily="34" charset="0"/>
              </a:rPr>
              <a:t>all</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functionality</a:t>
            </a:r>
            <a:r>
              <a:rPr lang="it-IT" spc="60">
                <a:effectLst/>
                <a:latin typeface="Montserrat" panose="020B0604020202020204" charset="0"/>
                <a:ea typeface="Times New Roman" panose="02020603050405020304" pitchFamily="18" charset="0"/>
                <a:cs typeface="Lucida Sans Unicode" panose="020B0602030504020204" pitchFamily="34" charset="0"/>
              </a:rPr>
              <a:t> for </a:t>
            </a:r>
            <a:r>
              <a:rPr lang="it-IT" spc="60" err="1">
                <a:effectLst/>
                <a:latin typeface="Montserrat" panose="020B0604020202020204" charset="0"/>
                <a:ea typeface="Times New Roman" panose="02020603050405020304" pitchFamily="18" charset="0"/>
                <a:cs typeface="Lucida Sans Unicode" panose="020B0602030504020204" pitchFamily="34" charset="0"/>
              </a:rPr>
              <a:t>which</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created</a:t>
            </a:r>
            <a:r>
              <a:rPr lang="it-IT" spc="60">
                <a:effectLst/>
                <a:latin typeface="Montserrat" panose="020B0604020202020204" charset="0"/>
                <a:ea typeface="Times New Roman" panose="02020603050405020304" pitchFamily="18" charset="0"/>
                <a:cs typeface="Lucida Sans Unicode" panose="020B0602030504020204" pitchFamily="34" charset="0"/>
              </a:rPr>
              <a:t>. Browsing </a:t>
            </a:r>
            <a:r>
              <a:rPr lang="it-IT" spc="60" err="1">
                <a:effectLst/>
                <a:latin typeface="Montserrat" panose="020B0604020202020204" charset="0"/>
                <a:ea typeface="Times New Roman" panose="02020603050405020304" pitchFamily="18" charset="0"/>
                <a:cs typeface="Lucida Sans Unicode" panose="020B0602030504020204" pitchFamily="34" charset="0"/>
              </a:rPr>
              <a:t>through</a:t>
            </a:r>
            <a:r>
              <a:rPr lang="it-IT" spc="60">
                <a:effectLst/>
                <a:latin typeface="Montserrat" panose="020B0604020202020204" charset="0"/>
                <a:ea typeface="Times New Roman" panose="02020603050405020304" pitchFamily="18" charset="0"/>
                <a:cs typeface="Lucida Sans Unicode" panose="020B0602030504020204" pitchFamily="34" charset="0"/>
              </a:rPr>
              <a:t> the pages, </a:t>
            </a:r>
            <a:r>
              <a:rPr lang="it-IT" spc="60" err="1">
                <a:effectLst/>
                <a:latin typeface="Montserrat" panose="020B0604020202020204" charset="0"/>
                <a:ea typeface="Times New Roman" panose="02020603050405020304" pitchFamily="18" charset="0"/>
                <a:cs typeface="Lucida Sans Unicode" panose="020B0602030504020204" pitchFamily="34" charset="0"/>
              </a:rPr>
              <a:t>clicking</a:t>
            </a:r>
            <a:r>
              <a:rPr lang="it-IT" spc="60">
                <a:effectLst/>
                <a:latin typeface="Montserrat" panose="020B0604020202020204" charset="0"/>
                <a:ea typeface="Times New Roman" panose="02020603050405020304" pitchFamily="18" charset="0"/>
                <a:cs typeface="Lucida Sans Unicode" panose="020B0602030504020204" pitchFamily="34" charset="0"/>
              </a:rPr>
              <a:t> the ‘Team </a:t>
            </a:r>
            <a:r>
              <a:rPr lang="it-IT" spc="60" err="1">
                <a:effectLst/>
                <a:latin typeface="Montserrat" panose="020B0604020202020204" charset="0"/>
                <a:ea typeface="Times New Roman" panose="02020603050405020304" pitchFamily="18" charset="0"/>
                <a:cs typeface="Lucida Sans Unicode" panose="020B0602030504020204" pitchFamily="34" charset="0"/>
              </a:rPr>
              <a:t>button</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it</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immediately</a:t>
            </a:r>
            <a:r>
              <a:rPr lang="it-IT" spc="60">
                <a:effectLst/>
                <a:latin typeface="Montserrat" panose="020B0604020202020204" charset="0"/>
                <a:ea typeface="Times New Roman" panose="02020603050405020304" pitchFamily="18" charset="0"/>
                <a:cs typeface="Lucida Sans Unicode" panose="020B0602030504020204" pitchFamily="34" charset="0"/>
              </a:rPr>
              <a:t> clear </a:t>
            </a:r>
            <a:r>
              <a:rPr lang="it-IT" spc="60" err="1">
                <a:effectLst/>
                <a:latin typeface="Montserrat" panose="020B0604020202020204" charset="0"/>
                <a:ea typeface="Times New Roman" panose="02020603050405020304" pitchFamily="18" charset="0"/>
                <a:cs typeface="Lucida Sans Unicode" panose="020B0602030504020204" pitchFamily="34" charset="0"/>
              </a:rPr>
              <a:t>that</a:t>
            </a:r>
            <a:r>
              <a:rPr lang="it-IT" spc="60">
                <a:effectLst/>
                <a:latin typeface="Montserrat" panose="020B0604020202020204" charset="0"/>
                <a:ea typeface="Times New Roman" panose="02020603050405020304" pitchFamily="18" charset="0"/>
                <a:cs typeface="Lucida Sans Unicode" panose="020B0602030504020204" pitchFamily="34" charset="0"/>
              </a:rPr>
              <a:t> a database with some data </a:t>
            </a:r>
            <a:r>
              <a:rPr lang="it-IT" spc="60" err="1">
                <a:effectLst/>
                <a:latin typeface="Montserrat" panose="020B0604020202020204" charset="0"/>
                <a:ea typeface="Times New Roman" panose="02020603050405020304" pitchFamily="18" charset="0"/>
                <a:cs typeface="Lucida Sans Unicode" panose="020B0602030504020204" pitchFamily="34" charset="0"/>
              </a:rPr>
              <a:t>was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missing</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as</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shown</a:t>
            </a:r>
            <a:r>
              <a:rPr lang="it-IT" spc="60">
                <a:effectLst/>
                <a:latin typeface="Montserrat" panose="020B0604020202020204" charset="0"/>
                <a:ea typeface="Times New Roman" panose="02020603050405020304" pitchFamily="18" charset="0"/>
                <a:cs typeface="Lucida Sans Unicode" panose="020B0602030504020204" pitchFamily="34" charset="0"/>
              </a:rPr>
              <a:t> </a:t>
            </a:r>
            <a:r>
              <a:rPr lang="it-IT" spc="60" err="1">
                <a:effectLst/>
                <a:latin typeface="Montserrat" panose="020B0604020202020204" charset="0"/>
                <a:ea typeface="Times New Roman" panose="02020603050405020304" pitchFamily="18" charset="0"/>
                <a:cs typeface="Lucida Sans Unicode" panose="020B0602030504020204" pitchFamily="34" charset="0"/>
              </a:rPr>
              <a:t>below</a:t>
            </a:r>
            <a:r>
              <a:rPr lang="it-IT" spc="60">
                <a:effectLst/>
                <a:latin typeface="Montserrat" panose="020B0604020202020204" charset="0"/>
                <a:ea typeface="Times New Roman" panose="02020603050405020304" pitchFamily="18" charset="0"/>
                <a:cs typeface="Lucida Sans Unicode" panose="020B0602030504020204" pitchFamily="34" charset="0"/>
              </a:rPr>
              <a:t>:</a:t>
            </a:r>
            <a:endParaRPr lang="en-US">
              <a:latin typeface="Montserrat" panose="020B0604020202020204" charset="0"/>
              <a:cs typeface="Lucida Sans Unicode" panose="020B0602030504020204" pitchFamily="34" charset="0"/>
            </a:endParaRPr>
          </a:p>
        </p:txBody>
      </p:sp>
      <p:pic>
        <p:nvPicPr>
          <p:cNvPr id="9" name="Immagine 13" descr="Immagine che contiene testo&#10;&#10;Descrizione generata automaticamente">
            <a:extLst>
              <a:ext uri="{FF2B5EF4-FFF2-40B4-BE49-F238E27FC236}">
                <a16:creationId xmlns:a16="http://schemas.microsoft.com/office/drawing/2014/main" id="{B62DF101-5313-4976-AEC1-221E6D4C1AF5}"/>
              </a:ext>
            </a:extLst>
          </p:cNvPr>
          <p:cNvPicPr/>
          <p:nvPr/>
        </p:nvPicPr>
        <p:blipFill>
          <a:blip r:embed="rId3"/>
          <a:stretch>
            <a:fillRect/>
          </a:stretch>
        </p:blipFill>
        <p:spPr>
          <a:xfrm>
            <a:off x="1026200" y="2295023"/>
            <a:ext cx="5301448" cy="1539240"/>
          </a:xfrm>
          <a:prstGeom prst="rect">
            <a:avLst/>
          </a:prstGeom>
          <a:ln>
            <a:solidFill>
              <a:schemeClr val="tx2">
                <a:lumMod val="50000"/>
              </a:schemeClr>
            </a:solidFill>
          </a:ln>
        </p:spPr>
      </p:pic>
    </p:spTree>
    <p:extLst>
      <p:ext uri="{BB962C8B-B14F-4D97-AF65-F5344CB8AC3E}">
        <p14:creationId xmlns:p14="http://schemas.microsoft.com/office/powerpoint/2010/main" val="1986676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5987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Clicking on ‘</a:t>
            </a:r>
            <a:r>
              <a:rPr lang="en-US" spc="60" err="1">
                <a:latin typeface="Montserrat" panose="020B0604020202020204" charset="0"/>
                <a:ea typeface="Times New Roman" panose="02020603050405020304" pitchFamily="18" charset="0"/>
                <a:cs typeface="Lucida Sans Unicode" panose="020B0602030504020204" pitchFamily="34" charset="0"/>
              </a:rPr>
              <a:t>Segnalazioni</a:t>
            </a:r>
            <a:r>
              <a:rPr lang="en-US" spc="60">
                <a:latin typeface="Montserrat" panose="020B0604020202020204" charset="0"/>
                <a:ea typeface="Times New Roman" panose="02020603050405020304" pitchFamily="18" charset="0"/>
                <a:cs typeface="Lucida Sans Unicode" panose="020B0602030504020204" pitchFamily="34" charset="0"/>
              </a:rPr>
              <a:t> button’, the system did not seem to work properly.</a:t>
            </a:r>
            <a:endParaRPr lang="en-US">
              <a:latin typeface="Montserrat" panose="020B0604020202020204" charset="0"/>
              <a:cs typeface="Lucida Sans Unicode" panose="020B0602030504020204" pitchFamily="34" charset="0"/>
            </a:endParaRPr>
          </a:p>
        </p:txBody>
      </p:sp>
      <p:pic>
        <p:nvPicPr>
          <p:cNvPr id="10" name="Immagine 15">
            <a:extLst>
              <a:ext uri="{FF2B5EF4-FFF2-40B4-BE49-F238E27FC236}">
                <a16:creationId xmlns:a16="http://schemas.microsoft.com/office/drawing/2014/main" id="{3073A5DD-1709-4996-8DA1-ED6781D63FD6}"/>
              </a:ext>
            </a:extLst>
          </p:cNvPr>
          <p:cNvPicPr/>
          <p:nvPr/>
        </p:nvPicPr>
        <p:blipFill>
          <a:blip r:embed="rId3"/>
          <a:stretch>
            <a:fillRect/>
          </a:stretch>
        </p:blipFill>
        <p:spPr>
          <a:xfrm>
            <a:off x="1026200" y="1716722"/>
            <a:ext cx="5252680" cy="2357120"/>
          </a:xfrm>
          <a:prstGeom prst="rect">
            <a:avLst/>
          </a:prstGeom>
          <a:ln>
            <a:solidFill>
              <a:schemeClr val="tx2">
                <a:lumMod val="50000"/>
              </a:schemeClr>
            </a:solidFill>
          </a:ln>
        </p:spPr>
      </p:pic>
    </p:spTree>
    <p:extLst>
      <p:ext uri="{BB962C8B-B14F-4D97-AF65-F5344CB8AC3E}">
        <p14:creationId xmlns:p14="http://schemas.microsoft.com/office/powerpoint/2010/main" val="924022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634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Even clicking on '</a:t>
            </a:r>
            <a:r>
              <a:rPr lang="en-US" spc="60" err="1">
                <a:latin typeface="Montserrat" panose="020B0604020202020204" charset="0"/>
                <a:ea typeface="Times New Roman" panose="02020603050405020304" pitchFamily="18" charset="0"/>
                <a:cs typeface="Lucida Sans Unicode" panose="020B0602030504020204" pitchFamily="34" charset="0"/>
              </a:rPr>
              <a:t>Segnalazioni</a:t>
            </a:r>
            <a:r>
              <a:rPr lang="en-US" spc="60">
                <a:latin typeface="Montserrat" panose="020B0604020202020204" charset="0"/>
                <a:ea typeface="Times New Roman" panose="02020603050405020304" pitchFamily="18" charset="0"/>
                <a:cs typeface="Lucida Sans Unicode" panose="020B0602030504020204" pitchFamily="34" charset="0"/>
              </a:rPr>
              <a:t> button' on the left part of the page, the dropdown menu shows the five sub-categories:</a:t>
            </a:r>
            <a:endParaRPr lang="en-US">
              <a:latin typeface="Montserrat" panose="020B0604020202020204" charset="0"/>
              <a:cs typeface="Lucida Sans Unicode" panose="020B0602030504020204" pitchFamily="34" charset="0"/>
            </a:endParaRPr>
          </a:p>
        </p:txBody>
      </p:sp>
      <p:pic>
        <p:nvPicPr>
          <p:cNvPr id="7" name="Immagine 19" descr="Immagine che contiene testo&#10;&#10;Descrizione generata automaticamente">
            <a:extLst>
              <a:ext uri="{FF2B5EF4-FFF2-40B4-BE49-F238E27FC236}">
                <a16:creationId xmlns:a16="http://schemas.microsoft.com/office/drawing/2014/main" id="{FD0A5DD5-4551-4470-A95D-E23D27F4E7F6}"/>
              </a:ext>
            </a:extLst>
          </p:cNvPr>
          <p:cNvPicPr/>
          <p:nvPr/>
        </p:nvPicPr>
        <p:blipFill>
          <a:blip r:embed="rId3"/>
          <a:stretch>
            <a:fillRect/>
          </a:stretch>
        </p:blipFill>
        <p:spPr>
          <a:xfrm>
            <a:off x="1026200" y="1954661"/>
            <a:ext cx="2387600" cy="2556510"/>
          </a:xfrm>
          <a:prstGeom prst="rect">
            <a:avLst/>
          </a:prstGeom>
          <a:ln>
            <a:solidFill>
              <a:schemeClr val="tx2">
                <a:lumMod val="50000"/>
              </a:schemeClr>
            </a:solidFill>
          </a:ln>
        </p:spPr>
      </p:pic>
    </p:spTree>
    <p:extLst>
      <p:ext uri="{BB962C8B-B14F-4D97-AF65-F5344CB8AC3E}">
        <p14:creationId xmlns:p14="http://schemas.microsoft.com/office/powerpoint/2010/main" val="377751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WAS</a:t>
            </a:r>
            <a:endParaRPr lang="it-IT">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15;p44">
            <a:extLst>
              <a:ext uri="{FF2B5EF4-FFF2-40B4-BE49-F238E27FC236}">
                <a16:creationId xmlns:a16="http://schemas.microsoft.com/office/drawing/2014/main" id="{67FD9BA6-A3D6-4602-A9AD-4809A1E2327D}"/>
              </a:ext>
            </a:extLst>
          </p:cNvPr>
          <p:cNvSpPr txBox="1">
            <a:spLocks/>
          </p:cNvSpPr>
          <p:nvPr/>
        </p:nvSpPr>
        <p:spPr>
          <a:xfrm>
            <a:off x="938500" y="915725"/>
            <a:ext cx="6390988" cy="6344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lgn="just">
              <a:buFont typeface="Montserrat"/>
              <a:buNone/>
            </a:pPr>
            <a:r>
              <a:rPr lang="en-US" spc="60">
                <a:latin typeface="Montserrat" panose="020B0604020202020204" charset="0"/>
                <a:ea typeface="Times New Roman" panose="02020603050405020304" pitchFamily="18" charset="0"/>
                <a:cs typeface="Lucida Sans Unicode" panose="020B0602030504020204" pitchFamily="34" charset="0"/>
              </a:rPr>
              <a:t>However, clicking on each sub-category, it was evident that also in this case the table was missing:</a:t>
            </a:r>
            <a:endParaRPr lang="en-US">
              <a:latin typeface="Montserrat" panose="020B0604020202020204" charset="0"/>
              <a:cs typeface="Lucida Sans Unicode" panose="020B0602030504020204" pitchFamily="34" charset="0"/>
            </a:endParaRPr>
          </a:p>
        </p:txBody>
      </p:sp>
      <p:pic>
        <p:nvPicPr>
          <p:cNvPr id="9" name="Immagine 22">
            <a:extLst>
              <a:ext uri="{FF2B5EF4-FFF2-40B4-BE49-F238E27FC236}">
                <a16:creationId xmlns:a16="http://schemas.microsoft.com/office/drawing/2014/main" id="{DBA2EAB8-DAEE-499E-BBCF-EA489167B5A1}"/>
              </a:ext>
            </a:extLst>
          </p:cNvPr>
          <p:cNvPicPr/>
          <p:nvPr/>
        </p:nvPicPr>
        <p:blipFill>
          <a:blip r:embed="rId3"/>
          <a:stretch>
            <a:fillRect/>
          </a:stretch>
        </p:blipFill>
        <p:spPr>
          <a:xfrm>
            <a:off x="1026200" y="2150434"/>
            <a:ext cx="5466040" cy="1362386"/>
          </a:xfrm>
          <a:prstGeom prst="rect">
            <a:avLst/>
          </a:prstGeom>
          <a:ln>
            <a:solidFill>
              <a:schemeClr val="tx2">
                <a:lumMod val="50000"/>
              </a:schemeClr>
            </a:solidFill>
          </a:ln>
        </p:spPr>
      </p:pic>
    </p:spTree>
    <p:extLst>
      <p:ext uri="{BB962C8B-B14F-4D97-AF65-F5344CB8AC3E}">
        <p14:creationId xmlns:p14="http://schemas.microsoft.com/office/powerpoint/2010/main" val="215186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IS</a:t>
            </a:r>
            <a:endParaRPr lang="it-IT">
              <a:solidFill>
                <a:schemeClr val="accent1"/>
              </a:solidFill>
            </a:endParaRPr>
          </a:p>
        </p:txBody>
      </p:sp>
      <p:sp>
        <p:nvSpPr>
          <p:cNvPr id="215" name="Google Shape;215;p44"/>
          <p:cNvSpPr txBox="1">
            <a:spLocks noGrp="1"/>
          </p:cNvSpPr>
          <p:nvPr>
            <p:ph type="body" idx="1"/>
          </p:nvPr>
        </p:nvSpPr>
        <p:spPr>
          <a:xfrm>
            <a:off x="938499" y="915725"/>
            <a:ext cx="6719601" cy="129584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a:t>It was evident that the system had to be fixed in some ways to let</a:t>
            </a:r>
          </a:p>
          <a:p>
            <a:pPr marL="0" lvl="0" indent="0" algn="just" rtl="0">
              <a:spcBef>
                <a:spcPts val="0"/>
              </a:spcBef>
              <a:spcAft>
                <a:spcPts val="0"/>
              </a:spcAft>
              <a:buNone/>
            </a:pPr>
            <a:r>
              <a:rPr lang="en-US"/>
              <a:t>the team understand the full functionalities of it and act</a:t>
            </a:r>
          </a:p>
          <a:p>
            <a:pPr marL="0" lvl="0" indent="0" algn="just" rtl="0">
              <a:spcBef>
                <a:spcPts val="0"/>
              </a:spcBef>
              <a:spcAft>
                <a:spcPts val="0"/>
              </a:spcAft>
              <a:buNone/>
            </a:pPr>
            <a:r>
              <a:rPr lang="en-US"/>
              <a:t>consequently (even with vulnerability fixes).</a:t>
            </a:r>
          </a:p>
          <a:p>
            <a:pPr marL="0" lvl="0" indent="0" algn="just" rtl="0">
              <a:spcBef>
                <a:spcPts val="0"/>
              </a:spcBef>
              <a:spcAft>
                <a:spcPts val="0"/>
              </a:spcAft>
              <a:buNone/>
            </a:pPr>
            <a:r>
              <a:rPr lang="en-US"/>
              <a:t>To work on group and track all the modifications remotely, it has</a:t>
            </a:r>
          </a:p>
          <a:p>
            <a:pPr marL="0" lvl="0" indent="0" algn="just" rtl="0">
              <a:spcBef>
                <a:spcPts val="0"/>
              </a:spcBef>
              <a:spcAft>
                <a:spcPts val="0"/>
              </a:spcAft>
              <a:buNone/>
            </a:pPr>
            <a:r>
              <a:rPr lang="en-US"/>
              <a:t>been used the GitHub as versioning tool.</a:t>
            </a:r>
          </a:p>
        </p:txBody>
      </p:sp>
      <p:cxnSp>
        <p:nvCxnSpPr>
          <p:cNvPr id="216" name="Google Shape;216;p44"/>
          <p:cNvCxnSpPr>
            <a:cxnSpLocks/>
          </p:cNvCxnSpPr>
          <p:nvPr/>
        </p:nvCxnSpPr>
        <p:spPr>
          <a:xfrm>
            <a:off x="1026200" y="414022"/>
            <a:ext cx="334985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A9FFD2EA-6998-47F4-899C-4FF516C709E7}"/>
              </a:ext>
            </a:extLst>
          </p:cNvPr>
          <p:cNvPicPr/>
          <p:nvPr/>
        </p:nvPicPr>
        <p:blipFill>
          <a:blip r:embed="rId3"/>
          <a:stretch>
            <a:fillRect/>
          </a:stretch>
        </p:blipFill>
        <p:spPr>
          <a:xfrm>
            <a:off x="1026200" y="2373515"/>
            <a:ext cx="3819240" cy="2450306"/>
          </a:xfrm>
          <a:prstGeom prst="rect">
            <a:avLst/>
          </a:prstGeom>
          <a:ln>
            <a:solidFill>
              <a:schemeClr val="tx2">
                <a:lumMod val="50000"/>
              </a:schemeClr>
            </a:solidFill>
          </a:ln>
        </p:spPr>
      </p:pic>
    </p:spTree>
    <p:extLst>
      <p:ext uri="{BB962C8B-B14F-4D97-AF65-F5344CB8AC3E}">
        <p14:creationId xmlns:p14="http://schemas.microsoft.com/office/powerpoint/2010/main" val="4114408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6" name="Google Shape;206;p43">
            <a:extLst>
              <a:ext uri="{FF2B5EF4-FFF2-40B4-BE49-F238E27FC236}">
                <a16:creationId xmlns:a16="http://schemas.microsoft.com/office/drawing/2014/main" id="{3590E721-FB10-4A94-9364-3111B64BA0CD}"/>
              </a:ext>
            </a:extLst>
          </p:cNvPr>
          <p:cNvSpPr txBox="1">
            <a:spLocks/>
          </p:cNvSpPr>
          <p:nvPr/>
        </p:nvSpPr>
        <p:spPr>
          <a:xfrm>
            <a:off x="3337977" y="1852921"/>
            <a:ext cx="3608044" cy="8224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24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r>
              <a:rPr lang="it-IT" sz="2800">
                <a:solidFill>
                  <a:schemeClr val="bg1"/>
                </a:solidFill>
              </a:rPr>
              <a:t>CIVIC SENSE</a:t>
            </a:r>
          </a:p>
        </p:txBody>
      </p:sp>
      <p:sp>
        <p:nvSpPr>
          <p:cNvPr id="7" name="Google Shape;208;p43">
            <a:extLst>
              <a:ext uri="{FF2B5EF4-FFF2-40B4-BE49-F238E27FC236}">
                <a16:creationId xmlns:a16="http://schemas.microsoft.com/office/drawing/2014/main" id="{C7C1CF81-7888-4C85-B4C6-01D881E7D242}"/>
              </a:ext>
            </a:extLst>
          </p:cNvPr>
          <p:cNvSpPr txBox="1">
            <a:spLocks/>
          </p:cNvSpPr>
          <p:nvPr/>
        </p:nvSpPr>
        <p:spPr>
          <a:xfrm>
            <a:off x="3375509" y="2639373"/>
            <a:ext cx="3019280" cy="822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0" indent="0">
              <a:buFont typeface="Montserrat"/>
              <a:buNone/>
            </a:pPr>
            <a:r>
              <a:rPr lang="en-US">
                <a:solidFill>
                  <a:srgbClr val="FF8C00"/>
                </a:solidFill>
              </a:rPr>
              <a:t>Live Demo</a:t>
            </a:r>
          </a:p>
        </p:txBody>
      </p:sp>
      <p:cxnSp>
        <p:nvCxnSpPr>
          <p:cNvPr id="8" name="Google Shape;209;p43">
            <a:extLst>
              <a:ext uri="{FF2B5EF4-FFF2-40B4-BE49-F238E27FC236}">
                <a16:creationId xmlns:a16="http://schemas.microsoft.com/office/drawing/2014/main" id="{F36B2B27-8A56-4535-8F38-0F1D0CBE2258}"/>
              </a:ext>
            </a:extLst>
          </p:cNvPr>
          <p:cNvCxnSpPr>
            <a:cxnSpLocks/>
          </p:cNvCxnSpPr>
          <p:nvPr/>
        </p:nvCxnSpPr>
        <p:spPr>
          <a:xfrm>
            <a:off x="2939567" y="2035659"/>
            <a:ext cx="0" cy="110359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0" name="Elemento grafico 9" descr="Ingranaggi con riempimento a tinta unita">
            <a:extLst>
              <a:ext uri="{FF2B5EF4-FFF2-40B4-BE49-F238E27FC236}">
                <a16:creationId xmlns:a16="http://schemas.microsoft.com/office/drawing/2014/main" id="{83EF4AAD-7C46-475C-AD6A-510C4C7541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762" y="1972049"/>
            <a:ext cx="1279451" cy="1279451"/>
          </a:xfrm>
          <a:prstGeom prst="rect">
            <a:avLst/>
          </a:prstGeom>
        </p:spPr>
      </p:pic>
      <p:sp>
        <p:nvSpPr>
          <p:cNvPr id="11" name="Google Shape;214;p44">
            <a:extLst>
              <a:ext uri="{FF2B5EF4-FFF2-40B4-BE49-F238E27FC236}">
                <a16:creationId xmlns:a16="http://schemas.microsoft.com/office/drawing/2014/main" id="{46A6EDC1-87A6-4057-8481-03FDA381FB29}"/>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HOW THE SYSTEM IS</a:t>
            </a:r>
            <a:endParaRPr lang="it-IT">
              <a:solidFill>
                <a:schemeClr val="accent1"/>
              </a:solidFill>
            </a:endParaRPr>
          </a:p>
        </p:txBody>
      </p:sp>
      <p:cxnSp>
        <p:nvCxnSpPr>
          <p:cNvPr id="13" name="Google Shape;216;p44">
            <a:extLst>
              <a:ext uri="{FF2B5EF4-FFF2-40B4-BE49-F238E27FC236}">
                <a16:creationId xmlns:a16="http://schemas.microsoft.com/office/drawing/2014/main" id="{C9FD8E64-38A2-4AF8-9F30-0E0ABAC7820B}"/>
              </a:ext>
            </a:extLst>
          </p:cNvPr>
          <p:cNvCxnSpPr>
            <a:cxnSpLocks/>
          </p:cNvCxnSpPr>
          <p:nvPr/>
        </p:nvCxnSpPr>
        <p:spPr>
          <a:xfrm>
            <a:off x="1026200" y="414022"/>
            <a:ext cx="3349857"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05907790"/>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8C523E37333FE43BF3E9053BE852CD7" ma:contentTypeVersion="11" ma:contentTypeDescription="Creare un nuovo documento." ma:contentTypeScope="" ma:versionID="edffd5d3b8e02fcced9e36709e8080f2">
  <xsd:schema xmlns:xsd="http://www.w3.org/2001/XMLSchema" xmlns:xs="http://www.w3.org/2001/XMLSchema" xmlns:p="http://schemas.microsoft.com/office/2006/metadata/properties" xmlns:ns3="597980e6-4a4a-4f6b-8b33-c1d0211bea41" xmlns:ns4="d899d461-bfa9-425e-b95b-9b54d3a89653" targetNamespace="http://schemas.microsoft.com/office/2006/metadata/properties" ma:root="true" ma:fieldsID="510069ed7b221316ad8d69e248901927" ns3:_="" ns4:_="">
    <xsd:import namespace="597980e6-4a4a-4f6b-8b33-c1d0211bea41"/>
    <xsd:import namespace="d899d461-bfa9-425e-b95b-9b54d3a8965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7980e6-4a4a-4f6b-8b33-c1d0211bea4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99d461-bfa9-425e-b95b-9b54d3a89653"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0F1D743-E631-42D5-B1E2-BAF7C75088A2}">
  <ds:schemaRefs>
    <ds:schemaRef ds:uri="597980e6-4a4a-4f6b-8b33-c1d0211bea41"/>
    <ds:schemaRef ds:uri="d899d461-bfa9-425e-b95b-9b54d3a896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1164824-E7C3-4328-B03F-E8902919271D}">
  <ds:schemaRefs>
    <ds:schemaRef ds:uri="http://schemas.microsoft.com/sharepoint/v3/contenttype/forms"/>
  </ds:schemaRefs>
</ds:datastoreItem>
</file>

<file path=customXml/itemProps3.xml><?xml version="1.0" encoding="utf-8"?>
<ds:datastoreItem xmlns:ds="http://schemas.openxmlformats.org/officeDocument/2006/customXml" ds:itemID="{0CC45B12-B970-44A8-A88B-462C3A9002B2}">
  <ds:schemaRefs>
    <ds:schemaRef ds:uri="http://www.w3.org/XML/1998/namespace"/>
    <ds:schemaRef ds:uri="http://schemas.microsoft.com/office/2006/documentManagement/types"/>
    <ds:schemaRef ds:uri="http://schemas.microsoft.com/office/infopath/2007/PartnerControls"/>
    <ds:schemaRef ds:uri="http://purl.org/dc/dcmitype/"/>
    <ds:schemaRef ds:uri="597980e6-4a4a-4f6b-8b33-c1d0211bea41"/>
    <ds:schemaRef ds:uri="http://purl.org/dc/terms/"/>
    <ds:schemaRef ds:uri="http://schemas.openxmlformats.org/package/2006/metadata/core-properties"/>
    <ds:schemaRef ds:uri="d899d461-bfa9-425e-b95b-9b54d3a89653"/>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TotalTime>
  <Words>1631</Words>
  <Application>Microsoft Office PowerPoint</Application>
  <PresentationFormat>On-screen Show (16:9)</PresentationFormat>
  <Paragraphs>366</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Montserrat ExtraLight</vt:lpstr>
      <vt:lpstr>Arial</vt:lpstr>
      <vt:lpstr>Montserrat ExtraBold</vt:lpstr>
      <vt:lpstr>Montserrat</vt:lpstr>
      <vt:lpstr>Futuristic Background by Slidesgo</vt:lpstr>
      <vt:lpstr>Do It Safe</vt:lpstr>
      <vt:lpstr>PowerPoint Presentation</vt:lpstr>
      <vt:lpstr>HOW THE SYSTEM WAS</vt:lpstr>
      <vt:lpstr>HOW THE SYSTEM WAS</vt:lpstr>
      <vt:lpstr>HOW THE SYSTEM WAS</vt:lpstr>
      <vt:lpstr>HOW THE SYSTEM WAS</vt:lpstr>
      <vt:lpstr>HOW THE SYSTEM WAS</vt:lpstr>
      <vt:lpstr>HOW THE SYSTEM IS</vt:lpstr>
      <vt:lpstr>HOW THE SYSTEM IS</vt:lpstr>
      <vt:lpstr>PowerPoint Presentation</vt:lpstr>
      <vt:lpstr>STATIC CODE ANALYSIS:  INITIAL STATE</vt:lpstr>
      <vt:lpstr>STATIC CODE ANALYSIS:  INITIAL STATE</vt:lpstr>
      <vt:lpstr>STATIC CODE ANALYSIS:  FINAL STATE</vt:lpstr>
      <vt:lpstr>STATIC CODE ANALYSIS:  FINAL STATE</vt:lpstr>
      <vt:lpstr>CRITICAL VULNERABILITIES</vt:lpstr>
      <vt:lpstr>EXAMPLE OF CRITICAL VULNERABILITY</vt:lpstr>
      <vt:lpstr>HIGH VULNERABILITIES</vt:lpstr>
      <vt:lpstr>EXAMPLE OF HIGH VULNERABILITY</vt:lpstr>
      <vt:lpstr>MEDIUM VULNERABILITIES</vt:lpstr>
      <vt:lpstr>EXAMPLE OF MEDIUM VULNERABILITY</vt:lpstr>
      <vt:lpstr>LOW VULNERABILITIES</vt:lpstr>
      <vt:lpstr>EXAMPLE OF LOW VULNERABILITY</vt:lpstr>
      <vt:lpstr>UNRESOLVED VULNERABILITIES</vt:lpstr>
      <vt:lpstr>UNRESOLVED VULNERABILITIES</vt:lpstr>
      <vt:lpstr>VULNERABILITES NOT IDENTIFIED BY FORTIFY</vt:lpstr>
      <vt:lpstr>VULNERABILITES NOT IDENTIFIED BY FORTIFY</vt:lpstr>
      <vt:lpstr>VULNERABILITES NOT IDENTIFIED BY FORTIFY</vt:lpstr>
      <vt:lpstr>PowerPoint Presentation</vt:lpstr>
      <vt:lpstr>PowerPoint Presentation</vt:lpstr>
      <vt:lpstr>CONTENT</vt:lpstr>
      <vt:lpstr>Privacy Assessment</vt:lpstr>
      <vt:lpstr>Privacy Pattern</vt:lpstr>
      <vt:lpstr>Data Oriented Design Strategy</vt:lpstr>
      <vt:lpstr>Process Oriented Design Strategy</vt:lpstr>
      <vt:lpstr>Explaining unresolved vulnerabilities with Privacy Patterns</vt:lpstr>
      <vt:lpstr>Thanks for the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 IT SAFE</dc:title>
  <cp:lastModifiedBy>Paolo Gasparro</cp:lastModifiedBy>
  <cp:revision>3</cp:revision>
  <dcterms:modified xsi:type="dcterms:W3CDTF">2021-07-19T16:34:46Z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0x01010018C523E37333FE43BF3E9053BE852CD7</vt:lpwstr>
  </property>
</Properties>
</file>